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x="7556500" cy="10693400"/>
  <p:notesSz cx="7556500" cy="10693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667582" y="8991272"/>
            <a:ext cx="238125" cy="217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36.xml"/><Relationship Id="rId5" Type="http://schemas.openxmlformats.org/officeDocument/2006/relationships/slide" Target="slide38.xml"/><Relationship Id="rId6" Type="http://schemas.openxmlformats.org/officeDocument/2006/relationships/slide" Target="slide42.xml"/><Relationship Id="rId7" Type="http://schemas.openxmlformats.org/officeDocument/2006/relationships/slide" Target="slide44.xml"/><Relationship Id="rId8" Type="http://schemas.openxmlformats.org/officeDocument/2006/relationships/slide" Target="slide51.xml"/><Relationship Id="rId9" Type="http://schemas.openxmlformats.org/officeDocument/2006/relationships/slide" Target="slide53.xml"/><Relationship Id="rId10" Type="http://schemas.openxmlformats.org/officeDocument/2006/relationships/slide" Target="slide56.xml"/><Relationship Id="rId11" Type="http://schemas.openxmlformats.org/officeDocument/2006/relationships/slide" Target="slide57.xml"/><Relationship Id="rId12" Type="http://schemas.openxmlformats.org/officeDocument/2006/relationships/slide" Target="slide58.xml"/><Relationship Id="rId13" Type="http://schemas.openxmlformats.org/officeDocument/2006/relationships/slide" Target="slide59.xml"/><Relationship Id="rId14" Type="http://schemas.openxmlformats.org/officeDocument/2006/relationships/slide" Target="slide62.xml"/><Relationship Id="rId15" Type="http://schemas.openxmlformats.org/officeDocument/2006/relationships/slide" Target="slide63.xml"/><Relationship Id="rId16" Type="http://schemas.openxmlformats.org/officeDocument/2006/relationships/slide" Target="slide64.xml"/><Relationship Id="rId17" Type="http://schemas.openxmlformats.org/officeDocument/2006/relationships/slide" Target="slide65.xml"/><Relationship Id="rId18" Type="http://schemas.openxmlformats.org/officeDocument/2006/relationships/slide" Target="slide66.xml"/><Relationship Id="rId19" Type="http://schemas.openxmlformats.org/officeDocument/2006/relationships/slide" Target="slide67.xml"/><Relationship Id="rId20" Type="http://schemas.openxmlformats.org/officeDocument/2006/relationships/slide" Target="slide68.xml"/><Relationship Id="rId21" Type="http://schemas.openxmlformats.org/officeDocument/2006/relationships/slide" Target="slide69.xml"/><Relationship Id="rId22" Type="http://schemas.openxmlformats.org/officeDocument/2006/relationships/slide" Target="slide70.xml"/><Relationship Id="rId23" Type="http://schemas.openxmlformats.org/officeDocument/2006/relationships/slide" Target="slide71.xml"/><Relationship Id="rId24" Type="http://schemas.openxmlformats.org/officeDocument/2006/relationships/slide" Target="slide72.xml"/><Relationship Id="rId25" Type="http://schemas.openxmlformats.org/officeDocument/2006/relationships/slide" Target="slide73.xml"/><Relationship Id="rId26" Type="http://schemas.openxmlformats.org/officeDocument/2006/relationships/slide" Target="slide74.xml"/><Relationship Id="rId27" Type="http://schemas.openxmlformats.org/officeDocument/2006/relationships/slide" Target="slide75.xml"/><Relationship Id="rId28" Type="http://schemas.openxmlformats.org/officeDocument/2006/relationships/slide" Target="slide6.xml"/><Relationship Id="rId29" Type="http://schemas.openxmlformats.org/officeDocument/2006/relationships/slide" Target="slide8.xml"/><Relationship Id="rId30" Type="http://schemas.openxmlformats.org/officeDocument/2006/relationships/slide" Target="slide27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81.xml"/><Relationship Id="rId4" Type="http://schemas.openxmlformats.org/officeDocument/2006/relationships/slide" Target="slide82.xml"/><Relationship Id="rId5" Type="http://schemas.openxmlformats.org/officeDocument/2006/relationships/slide" Target="slide83.xml"/><Relationship Id="rId6" Type="http://schemas.openxmlformats.org/officeDocument/2006/relationships/slide" Target="slide85.xml"/><Relationship Id="rId7" Type="http://schemas.openxmlformats.org/officeDocument/2006/relationships/slide" Target="slide87.xml"/><Relationship Id="rId8" Type="http://schemas.openxmlformats.org/officeDocument/2006/relationships/slide" Target="slide89.xml"/><Relationship Id="rId9" Type="http://schemas.openxmlformats.org/officeDocument/2006/relationships/slide" Target="slide91.xml"/><Relationship Id="rId10" Type="http://schemas.openxmlformats.org/officeDocument/2006/relationships/slide" Target="slide92.xml"/><Relationship Id="rId11" Type="http://schemas.openxmlformats.org/officeDocument/2006/relationships/slide" Target="slide76.xml"/><Relationship Id="rId12" Type="http://schemas.openxmlformats.org/officeDocument/2006/relationships/slide" Target="slide77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figma.com/design/ZKJcitumGxkxg9EYTfLPj9/DietiDeals24?node-id=0-1&amp;t=BQkx1ibdHZj7g1ha-0" TargetMode="External"/><Relationship Id="rId3" Type="http://schemas.openxmlformats.org/officeDocument/2006/relationships/image" Target="../media/image5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LZannini/DietiDeals24" TargetMode="External"/><Relationship Id="rId3" Type="http://schemas.openxmlformats.org/officeDocument/2006/relationships/image" Target="../media/image49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1308" y="1189031"/>
            <a:ext cx="5317490" cy="3403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50" b="1">
                <a:latin typeface="Cambria"/>
                <a:cs typeface="Cambria"/>
              </a:rPr>
              <a:t>Università</a:t>
            </a:r>
            <a:r>
              <a:rPr dirty="0" sz="2050" spc="245" b="1">
                <a:latin typeface="Cambria"/>
                <a:cs typeface="Cambria"/>
              </a:rPr>
              <a:t> </a:t>
            </a:r>
            <a:r>
              <a:rPr dirty="0" sz="2050" b="1">
                <a:latin typeface="Cambria"/>
                <a:cs typeface="Cambria"/>
              </a:rPr>
              <a:t>degli</a:t>
            </a:r>
            <a:r>
              <a:rPr dirty="0" sz="2050" spc="245" b="1">
                <a:latin typeface="Cambria"/>
                <a:cs typeface="Cambria"/>
              </a:rPr>
              <a:t> </a:t>
            </a:r>
            <a:r>
              <a:rPr dirty="0" sz="2050" b="1">
                <a:latin typeface="Cambria"/>
                <a:cs typeface="Cambria"/>
              </a:rPr>
              <a:t>Studi</a:t>
            </a:r>
            <a:r>
              <a:rPr dirty="0" sz="2050" spc="250" b="1">
                <a:latin typeface="Cambria"/>
                <a:cs typeface="Cambria"/>
              </a:rPr>
              <a:t> </a:t>
            </a:r>
            <a:r>
              <a:rPr dirty="0" sz="2050" b="1">
                <a:latin typeface="Cambria"/>
                <a:cs typeface="Cambria"/>
              </a:rPr>
              <a:t>di</a:t>
            </a:r>
            <a:r>
              <a:rPr dirty="0" sz="2050" spc="245" b="1">
                <a:latin typeface="Cambria"/>
                <a:cs typeface="Cambria"/>
              </a:rPr>
              <a:t> </a:t>
            </a:r>
            <a:r>
              <a:rPr dirty="0" sz="2050" b="1">
                <a:latin typeface="Cambria"/>
                <a:cs typeface="Cambria"/>
              </a:rPr>
              <a:t>Napoli</a:t>
            </a:r>
            <a:r>
              <a:rPr dirty="0" sz="2050" spc="245" b="1">
                <a:latin typeface="Cambria"/>
                <a:cs typeface="Cambria"/>
              </a:rPr>
              <a:t> </a:t>
            </a:r>
            <a:r>
              <a:rPr dirty="0" sz="2050" spc="-25" b="1">
                <a:latin typeface="Cambria"/>
                <a:cs typeface="Cambria"/>
              </a:rPr>
              <a:t>Federico</a:t>
            </a:r>
            <a:r>
              <a:rPr dirty="0" sz="2050" spc="245" b="1">
                <a:latin typeface="Cambria"/>
                <a:cs typeface="Cambria"/>
              </a:rPr>
              <a:t> </a:t>
            </a:r>
            <a:r>
              <a:rPr dirty="0" sz="2050" spc="90" b="1">
                <a:latin typeface="Cambria"/>
                <a:cs typeface="Cambria"/>
              </a:rPr>
              <a:t>II</a:t>
            </a:r>
            <a:endParaRPr sz="2050">
              <a:latin typeface="Cambria"/>
              <a:cs typeface="Cambr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6189" y="1856785"/>
            <a:ext cx="1587627" cy="154529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02803" y="3723704"/>
            <a:ext cx="4557395" cy="967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7400"/>
              </a:lnSpc>
              <a:spcBef>
                <a:spcPts val="95"/>
              </a:spcBef>
            </a:pPr>
            <a:r>
              <a:rPr dirty="0" sz="1700" b="1">
                <a:latin typeface="Cambria"/>
                <a:cs typeface="Cambria"/>
              </a:rPr>
              <a:t>Dipartimento</a:t>
            </a:r>
            <a:r>
              <a:rPr dirty="0" sz="1700" spc="330" b="1">
                <a:latin typeface="Cambria"/>
                <a:cs typeface="Cambria"/>
              </a:rPr>
              <a:t> </a:t>
            </a:r>
            <a:r>
              <a:rPr dirty="0" sz="1700" b="1">
                <a:latin typeface="Cambria"/>
                <a:cs typeface="Cambria"/>
              </a:rPr>
              <a:t>di</a:t>
            </a:r>
            <a:r>
              <a:rPr dirty="0" sz="1700" spc="330" b="1">
                <a:latin typeface="Cambria"/>
                <a:cs typeface="Cambria"/>
              </a:rPr>
              <a:t> </a:t>
            </a:r>
            <a:r>
              <a:rPr dirty="0" sz="1700" b="1">
                <a:latin typeface="Cambria"/>
                <a:cs typeface="Cambria"/>
              </a:rPr>
              <a:t>Ingegneria</a:t>
            </a:r>
            <a:r>
              <a:rPr dirty="0" sz="1700" spc="330" b="1">
                <a:latin typeface="Cambria"/>
                <a:cs typeface="Cambria"/>
              </a:rPr>
              <a:t> </a:t>
            </a:r>
            <a:r>
              <a:rPr dirty="0" sz="1700" b="1">
                <a:latin typeface="Cambria"/>
                <a:cs typeface="Cambria"/>
              </a:rPr>
              <a:t>Elettrica</a:t>
            </a:r>
            <a:r>
              <a:rPr dirty="0" sz="1700" spc="330" b="1">
                <a:latin typeface="Cambria"/>
                <a:cs typeface="Cambria"/>
              </a:rPr>
              <a:t> </a:t>
            </a:r>
            <a:r>
              <a:rPr dirty="0" sz="1700" b="1">
                <a:latin typeface="Cambria"/>
                <a:cs typeface="Cambria"/>
              </a:rPr>
              <a:t>e</a:t>
            </a:r>
            <a:r>
              <a:rPr dirty="0" sz="1700" spc="330" b="1">
                <a:latin typeface="Cambria"/>
                <a:cs typeface="Cambria"/>
              </a:rPr>
              <a:t> </a:t>
            </a:r>
            <a:r>
              <a:rPr dirty="0" sz="1700" spc="-10" b="1">
                <a:latin typeface="Cambria"/>
                <a:cs typeface="Cambria"/>
              </a:rPr>
              <a:t>delle </a:t>
            </a:r>
            <a:r>
              <a:rPr dirty="0" sz="1700" b="1">
                <a:latin typeface="Cambria"/>
                <a:cs typeface="Cambria"/>
              </a:rPr>
              <a:t>Tecnologie</a:t>
            </a:r>
            <a:r>
              <a:rPr dirty="0" sz="1700" spc="135" b="1">
                <a:latin typeface="Cambria"/>
                <a:cs typeface="Cambria"/>
              </a:rPr>
              <a:t> </a:t>
            </a:r>
            <a:r>
              <a:rPr dirty="0" sz="1700" spc="-10" b="1">
                <a:latin typeface="Cambria"/>
                <a:cs typeface="Cambria"/>
              </a:rPr>
              <a:t>dell’Informazione</a:t>
            </a:r>
            <a:endParaRPr sz="17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dirty="0" sz="1400">
                <a:latin typeface="Times New Roman"/>
                <a:cs typeface="Times New Roman"/>
              </a:rPr>
              <a:t>Corso</a:t>
            </a:r>
            <a:r>
              <a:rPr dirty="0" sz="1400" spc="17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di</a:t>
            </a:r>
            <a:r>
              <a:rPr dirty="0" sz="1400" spc="18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Laurea</a:t>
            </a:r>
            <a:r>
              <a:rPr dirty="0" sz="1400" spc="17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in</a:t>
            </a:r>
            <a:r>
              <a:rPr dirty="0" sz="1400" spc="18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Informatica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6189" y="4818783"/>
            <a:ext cx="1587598" cy="143639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736189" y="6438592"/>
            <a:ext cx="2087880" cy="938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5095" marR="116839" indent="-635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Georgia"/>
                <a:cs typeface="Georgia"/>
              </a:rPr>
              <a:t>Loris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Zannini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N86003744 </a:t>
            </a:r>
            <a:r>
              <a:rPr dirty="0" sz="1200">
                <a:latin typeface="Georgia"/>
                <a:cs typeface="Georgia"/>
              </a:rPr>
              <a:t>Mattia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Marucci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N86003853 </a:t>
            </a:r>
            <a:r>
              <a:rPr dirty="0" sz="1200" spc="-20">
                <a:latin typeface="Georgia"/>
                <a:cs typeface="Georgia"/>
              </a:rPr>
              <a:t>Vincenzo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Meloni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5">
                <a:latin typeface="Georgia"/>
                <a:cs typeface="Georgia"/>
              </a:rPr>
              <a:t>N86003897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dirty="0" sz="1200" spc="-10" b="1">
                <a:latin typeface="Georgia"/>
                <a:cs typeface="Georgia"/>
              </a:rPr>
              <a:t>Anno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Accademico</a:t>
            </a:r>
            <a:r>
              <a:rPr dirty="0" sz="1200" spc="-15" b="1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2023/2024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51505" y="7312632"/>
            <a:ext cx="165798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Scelta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647904"/>
            <a:ext cx="2645994" cy="444471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20631" y="7183028"/>
            <a:ext cx="1920239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Crea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647904"/>
            <a:ext cx="2645994" cy="444471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756661" y="7183028"/>
            <a:ext cx="20485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silenziosa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creata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51380" y="1270353"/>
            <a:ext cx="425704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latin typeface="Georgia"/>
                <a:cs typeface="Georgia"/>
              </a:rPr>
              <a:t>Caso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d’Uso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#2:</a:t>
            </a:r>
            <a:r>
              <a:rPr dirty="0" sz="1200" spc="17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offerta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per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asta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1641493"/>
            <a:ext cx="2645999" cy="47039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69856" y="6435900"/>
            <a:ext cx="102044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Home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14586" y="7312632"/>
            <a:ext cx="13315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Cerca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36036" y="7312632"/>
            <a:ext cx="168846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Risultati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ricerca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440787" y="7312632"/>
            <a:ext cx="268033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Scheda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prodotto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382583" y="7312632"/>
            <a:ext cx="279654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Offerta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presentata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685186" y="1270353"/>
            <a:ext cx="219011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latin typeface="Georgia"/>
                <a:cs typeface="Georgia"/>
              </a:rPr>
              <a:t>Caso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d’Uso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#3:</a:t>
            </a:r>
            <a:r>
              <a:rPr dirty="0" sz="1200" spc="204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Ricerca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1641493"/>
            <a:ext cx="2645999" cy="47039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69856" y="6435900"/>
            <a:ext cx="102044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Home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14586" y="7312632"/>
            <a:ext cx="13315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Cerca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21308" y="1203548"/>
            <a:ext cx="651510" cy="288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00" spc="-10" b="1">
                <a:latin typeface="Cambria"/>
                <a:cs typeface="Cambria"/>
              </a:rPr>
              <a:t>Indice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21308" y="1604134"/>
            <a:ext cx="1907539" cy="723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35585" algn="l"/>
              </a:tabLst>
            </a:pPr>
            <a:r>
              <a:rPr dirty="0" sz="1200" spc="-10" b="1">
                <a:latin typeface="Georgia"/>
                <a:cs typeface="Georgia"/>
                <a:hlinkClick r:id="rId2" action="ppaction://hlinksldjump"/>
              </a:rPr>
              <a:t>Introduzione</a:t>
            </a:r>
            <a:endParaRPr sz="1200">
              <a:latin typeface="Georgia"/>
              <a:cs typeface="Georgia"/>
            </a:endParaRPr>
          </a:p>
          <a:p>
            <a:pPr marL="235585" indent="-222885">
              <a:lnSpc>
                <a:spcPct val="100000"/>
              </a:lnSpc>
              <a:spcBef>
                <a:spcPts val="1175"/>
              </a:spcBef>
              <a:buAutoNum type="arabicPlain"/>
              <a:tabLst>
                <a:tab pos="235585" algn="l"/>
              </a:tabLst>
            </a:pPr>
            <a:r>
              <a:rPr dirty="0" sz="1200" spc="-35" b="1">
                <a:latin typeface="Georgia"/>
                <a:cs typeface="Georgia"/>
                <a:hlinkClick r:id="rId3" action="ppaction://hlinksldjump"/>
              </a:rPr>
              <a:t>Requisiti</a:t>
            </a:r>
            <a:r>
              <a:rPr dirty="0" sz="1200" spc="60" b="1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10" b="1">
                <a:latin typeface="Georgia"/>
                <a:cs typeface="Georgia"/>
                <a:hlinkClick r:id="rId3" action="ppaction://hlinksldjump"/>
              </a:rPr>
              <a:t>Software</a:t>
            </a:r>
            <a:endParaRPr sz="1200">
              <a:latin typeface="Georgia"/>
              <a:cs typeface="Georgia"/>
            </a:endParaRPr>
          </a:p>
          <a:p>
            <a:pPr lvl="1" marL="577215" indent="-3416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77215" algn="l"/>
              </a:tabLst>
            </a:pPr>
            <a:r>
              <a:rPr dirty="0" sz="1200" spc="-10">
                <a:latin typeface="Georgia"/>
                <a:cs typeface="Georgia"/>
                <a:hlinkClick r:id="rId3" action="ppaction://hlinksldjump"/>
              </a:rPr>
              <a:t>Analisi dei Requisiti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86115" y="3036999"/>
            <a:ext cx="4464050" cy="1308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lvl="2" marL="488315" indent="-475615">
              <a:lnSpc>
                <a:spcPct val="100000"/>
              </a:lnSpc>
              <a:spcBef>
                <a:spcPts val="95"/>
              </a:spcBef>
              <a:buAutoNum type="arabicPeriod" startAt="5"/>
              <a:tabLst>
                <a:tab pos="488315" algn="l"/>
              </a:tabLst>
            </a:pPr>
            <a:r>
              <a:rPr dirty="0" sz="1200" spc="-40">
                <a:latin typeface="Georgia"/>
                <a:cs typeface="Georgia"/>
                <a:hlinkClick r:id="rId4" action="ppaction://hlinksldjump"/>
              </a:rPr>
              <a:t>Individuazione</a:t>
            </a:r>
            <a:r>
              <a:rPr dirty="0" sz="1200" spc="80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4" action="ppaction://hlinksldjump"/>
              </a:rPr>
              <a:t>del</a:t>
            </a:r>
            <a:r>
              <a:rPr dirty="0" sz="1200" spc="80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4" action="ppaction://hlinksldjump"/>
              </a:rPr>
              <a:t>target</a:t>
            </a:r>
            <a:r>
              <a:rPr dirty="0" sz="1200" spc="75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4" action="ppaction://hlinksldjump"/>
              </a:rPr>
              <a:t>degli</a:t>
            </a:r>
            <a:r>
              <a:rPr dirty="0" sz="1200" spc="80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4" action="ppaction://hlinksldjump"/>
              </a:rPr>
              <a:t>utenti</a:t>
            </a:r>
            <a:r>
              <a:rPr dirty="0" sz="1200" spc="4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488315" algn="l"/>
              </a:tabLst>
            </a:pPr>
            <a:r>
              <a:rPr dirty="0" sz="1200" spc="-25">
                <a:latin typeface="Georgia"/>
                <a:cs typeface="Georgia"/>
                <a:hlinkClick r:id="rId5" action="ppaction://hlinksldjump"/>
              </a:rPr>
              <a:t>Valutazione</a:t>
            </a:r>
            <a:r>
              <a:rPr dirty="0" sz="1200" spc="90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5" action="ppaction://hlinksldjump"/>
              </a:rPr>
              <a:t>dell’Usabilità</a:t>
            </a:r>
            <a:r>
              <a:rPr dirty="0" sz="1200" spc="90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5" action="ppaction://hlinksldjump"/>
              </a:rPr>
              <a:t>a</a:t>
            </a:r>
            <a:r>
              <a:rPr dirty="0" sz="1200" spc="90">
                <a:latin typeface="Georgia"/>
                <a:cs typeface="Georgia"/>
                <a:hlinkClick r:id="rId5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5" action="ppaction://hlinksldjump"/>
              </a:rPr>
              <a:t>priori</a:t>
            </a:r>
            <a:r>
              <a:rPr dirty="0" sz="1200" spc="3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488315" algn="l"/>
              </a:tabLst>
            </a:pPr>
            <a:r>
              <a:rPr dirty="0" sz="1200" spc="-30">
                <a:latin typeface="Georgia"/>
                <a:cs typeface="Georgia"/>
                <a:hlinkClick r:id="rId6" action="ppaction://hlinksldjump"/>
              </a:rPr>
              <a:t>Glossario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595755" algn="l"/>
              </a:tabLst>
            </a:pPr>
            <a:r>
              <a:rPr dirty="0" sz="1200" spc="-25">
                <a:latin typeface="Georgia"/>
                <a:cs typeface="Georgia"/>
                <a:hlinkClick r:id="rId7" action="ppaction://hlinksldjump"/>
              </a:rPr>
              <a:t>Specifica</a:t>
            </a:r>
            <a:r>
              <a:rPr dirty="0" sz="1200">
                <a:latin typeface="Georgia"/>
                <a:cs typeface="Georgia"/>
                <a:hlinkClick r:id="rId7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7" action="ppaction://hlinksldjump"/>
              </a:rPr>
              <a:t>dei</a:t>
            </a:r>
            <a:r>
              <a:rPr dirty="0" sz="1200">
                <a:latin typeface="Georgia"/>
                <a:cs typeface="Georgia"/>
                <a:hlinkClick r:id="rId7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7" action="ppaction://hlinksldjump"/>
              </a:rPr>
              <a:t>Requisiti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buAutoNum type="arabicPeriod"/>
              <a:tabLst>
                <a:tab pos="488315" algn="l"/>
                <a:tab pos="2883535" algn="l"/>
              </a:tabLst>
            </a:pPr>
            <a:r>
              <a:rPr dirty="0" sz="1200">
                <a:latin typeface="Georgia"/>
                <a:cs typeface="Georgia"/>
                <a:hlinkClick r:id="rId7" action="ppaction://hlinksldjump"/>
              </a:rPr>
              <a:t>Classi,</a:t>
            </a:r>
            <a:r>
              <a:rPr dirty="0" sz="1200" spc="20">
                <a:latin typeface="Georgia"/>
                <a:cs typeface="Georgia"/>
                <a:hlinkClick r:id="rId7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7" action="ppaction://hlinksldjump"/>
              </a:rPr>
              <a:t>oggetti</a:t>
            </a:r>
            <a:r>
              <a:rPr dirty="0" sz="1200" spc="25">
                <a:latin typeface="Georgia"/>
                <a:cs typeface="Georgia"/>
                <a:hlinkClick r:id="rId7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7" action="ppaction://hlinksldjump"/>
              </a:rPr>
              <a:t>e</a:t>
            </a:r>
            <a:r>
              <a:rPr dirty="0" sz="1200" spc="20">
                <a:latin typeface="Georgia"/>
                <a:cs typeface="Georgia"/>
                <a:hlinkClick r:id="rId7" action="ppaction://hlinksldjump"/>
              </a:rPr>
              <a:t> </a:t>
            </a:r>
            <a:r>
              <a:rPr dirty="0" sz="1200" spc="-35">
                <a:latin typeface="Georgia"/>
                <a:cs typeface="Georgia"/>
                <a:hlinkClick r:id="rId7" action="ppaction://hlinksldjump"/>
              </a:rPr>
              <a:t>relazioni</a:t>
            </a:r>
            <a:r>
              <a:rPr dirty="0" sz="1200" spc="25">
                <a:latin typeface="Georgia"/>
                <a:cs typeface="Georgia"/>
                <a:hlinkClick r:id="rId7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7" action="ppaction://hlinksldjump"/>
              </a:rPr>
              <a:t>di</a:t>
            </a:r>
            <a:r>
              <a:rPr dirty="0" sz="1200" spc="20">
                <a:latin typeface="Georgia"/>
                <a:cs typeface="Georgia"/>
                <a:hlinkClick r:id="rId7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7" action="ppaction://hlinksldjump"/>
              </a:rPr>
              <a:t>analisi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35">
                <a:latin typeface="Georgia"/>
                <a:cs typeface="Georgia"/>
                <a:hlinkClick r:id="rId8" action="ppaction://hlinksldjump"/>
              </a:rPr>
              <a:t>Diagrammi</a:t>
            </a:r>
            <a:r>
              <a:rPr dirty="0" sz="1200" spc="80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8" action="ppaction://hlinksldjump"/>
              </a:rPr>
              <a:t>di</a:t>
            </a:r>
            <a:r>
              <a:rPr dirty="0" sz="1200" spc="80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 spc="-40">
                <a:latin typeface="Georgia"/>
                <a:cs typeface="Georgia"/>
                <a:hlinkClick r:id="rId8" action="ppaction://hlinksldjump"/>
              </a:rPr>
              <a:t>sequenza</a:t>
            </a:r>
            <a:r>
              <a:rPr dirty="0" sz="1200" spc="85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8" action="ppaction://hlinksldjump"/>
              </a:rPr>
              <a:t>di</a:t>
            </a:r>
            <a:r>
              <a:rPr dirty="0" sz="1200" spc="80">
                <a:latin typeface="Georgia"/>
                <a:cs typeface="Georgia"/>
                <a:hlinkClick r:id="rId8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8" action="ppaction://hlinksldjump"/>
              </a:rPr>
              <a:t>analisi</a:t>
            </a:r>
            <a:r>
              <a:rPr dirty="0" sz="1200" spc="160">
                <a:latin typeface="Georgia"/>
                <a:cs typeface="Georgia"/>
              </a:rPr>
              <a:t> 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10">
                <a:latin typeface="Georgia"/>
                <a:cs typeface="Georgia"/>
                <a:hlinkClick r:id="rId9" action="ppaction://hlinksldjump"/>
              </a:rPr>
              <a:t>Statecharts</a:t>
            </a:r>
            <a:r>
              <a:rPr dirty="0" sz="1200" spc="85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9" action="ppaction://hlinksldjump"/>
              </a:rPr>
              <a:t>dell’interfaccia</a:t>
            </a:r>
            <a:r>
              <a:rPr dirty="0" sz="1200" spc="90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9" action="ppaction://hlinksldjump"/>
              </a:rPr>
              <a:t>grafica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44256" y="3587391"/>
            <a:ext cx="2159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0">
                <a:latin typeface="Georgia"/>
                <a:cs typeface="Georgia"/>
                <a:hlinkClick r:id="rId7" action="ppaction://hlinksldjump"/>
              </a:rPr>
              <a:t>2.2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21308" y="4469864"/>
            <a:ext cx="502920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95"/>
              </a:spcBef>
              <a:buAutoNum type="arabicPlain" startAt="3"/>
              <a:tabLst>
                <a:tab pos="235585" algn="l"/>
              </a:tabLst>
            </a:pPr>
            <a:r>
              <a:rPr dirty="0" sz="1200" spc="-35" b="1">
                <a:latin typeface="Georgia"/>
                <a:cs typeface="Georgia"/>
                <a:hlinkClick r:id="rId10" action="ppaction://hlinksldjump"/>
              </a:rPr>
              <a:t>Design</a:t>
            </a:r>
            <a:r>
              <a:rPr dirty="0" sz="1200" spc="10" b="1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 spc="-10" b="1">
                <a:latin typeface="Georgia"/>
                <a:cs typeface="Georgia"/>
                <a:hlinkClick r:id="rId10" action="ppaction://hlinksldjump"/>
              </a:rPr>
              <a:t>del</a:t>
            </a:r>
            <a:r>
              <a:rPr dirty="0" sz="1200" spc="15" b="1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 spc="-10" b="1">
                <a:latin typeface="Georgia"/>
                <a:cs typeface="Georgia"/>
                <a:hlinkClick r:id="rId10" action="ppaction://hlinksldjump"/>
              </a:rPr>
              <a:t>sistema</a:t>
            </a:r>
            <a:endParaRPr sz="1200">
              <a:latin typeface="Georgia"/>
              <a:cs typeface="Georgia"/>
            </a:endParaRPr>
          </a:p>
          <a:p>
            <a:pPr lvl="1" marL="577215" indent="-3416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77215" algn="l"/>
              </a:tabLst>
            </a:pPr>
            <a:r>
              <a:rPr dirty="0" sz="1200" spc="-35">
                <a:latin typeface="Georgia"/>
                <a:cs typeface="Georgia"/>
                <a:hlinkClick r:id="rId10" action="ppaction://hlinksldjump"/>
              </a:rPr>
              <a:t>Descrizione</a:t>
            </a:r>
            <a:r>
              <a:rPr dirty="0" sz="1200" spc="85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10" action="ppaction://hlinksldjump"/>
              </a:rPr>
              <a:t>dell’architettura</a:t>
            </a:r>
            <a:r>
              <a:rPr dirty="0" sz="1200" spc="85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0" action="ppaction://hlinksldjump"/>
              </a:rPr>
              <a:t>del</a:t>
            </a:r>
            <a:r>
              <a:rPr dirty="0" sz="1200" spc="90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 spc="-30">
                <a:latin typeface="Georgia"/>
                <a:cs typeface="Georgia"/>
                <a:hlinkClick r:id="rId10" action="ppaction://hlinksldjump"/>
              </a:rPr>
              <a:t>sistema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86115" y="4836792"/>
            <a:ext cx="4464050" cy="3877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lvl="2" marL="488315" indent="-47561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88315" algn="l"/>
                <a:tab pos="1829435" algn="l"/>
              </a:tabLst>
            </a:pPr>
            <a:r>
              <a:rPr dirty="0" sz="1200" spc="-20">
                <a:latin typeface="Georgia"/>
                <a:cs typeface="Georgia"/>
                <a:hlinkClick r:id="rId11" action="ppaction://hlinksldjump"/>
              </a:rPr>
              <a:t>Sviluppo</a:t>
            </a:r>
            <a:r>
              <a:rPr dirty="0" sz="1200" spc="25">
                <a:latin typeface="Georgia"/>
                <a:cs typeface="Georgia"/>
                <a:hlinkClick r:id="rId11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11" action="ppaction://hlinksldjump"/>
              </a:rPr>
              <a:t>Frontend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20">
                <a:latin typeface="Georgia"/>
                <a:cs typeface="Georgia"/>
                <a:hlinkClick r:id="rId12" action="ppaction://hlinksldjump"/>
              </a:rPr>
              <a:t>Sviluppo</a:t>
            </a:r>
            <a:r>
              <a:rPr dirty="0" sz="1200" spc="95">
                <a:latin typeface="Georgia"/>
                <a:cs typeface="Georgia"/>
                <a:hlinkClick r:id="rId12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12" action="ppaction://hlinksldjump"/>
              </a:rPr>
              <a:t>Backend</a:t>
            </a:r>
            <a:r>
              <a:rPr dirty="0" sz="1200" spc="1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1243330" algn="l"/>
              </a:tabLst>
            </a:pPr>
            <a:r>
              <a:rPr dirty="0" sz="1200">
                <a:latin typeface="Georgia"/>
                <a:cs typeface="Georgia"/>
                <a:hlinkClick r:id="rId13" action="ppaction://hlinksldjump"/>
              </a:rPr>
              <a:t>API</a:t>
            </a:r>
            <a:r>
              <a:rPr dirty="0" sz="1200" spc="180">
                <a:latin typeface="Georgia"/>
                <a:cs typeface="Georgia"/>
                <a:hlinkClick r:id="rId13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13" action="ppaction://hlinksldjump"/>
              </a:rPr>
              <a:t>Rest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>
                <a:latin typeface="Georgia"/>
                <a:cs typeface="Georgia"/>
                <a:hlinkClick r:id="rId14" action="ppaction://hlinksldjump"/>
              </a:rPr>
              <a:t>PostgreSQL</a:t>
            </a:r>
            <a:r>
              <a:rPr dirty="0" sz="1200" spc="4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buAutoNum type="arabicPeriod"/>
              <a:tabLst>
                <a:tab pos="488315" algn="l"/>
                <a:tab pos="1595120" algn="l"/>
              </a:tabLst>
            </a:pPr>
            <a:r>
              <a:rPr dirty="0" sz="1200">
                <a:latin typeface="Georgia"/>
                <a:cs typeface="Georgia"/>
                <a:hlinkClick r:id="rId14" action="ppaction://hlinksldjump"/>
              </a:rPr>
              <a:t>JPA</a:t>
            </a:r>
            <a:r>
              <a:rPr dirty="0" sz="1200" spc="95">
                <a:latin typeface="Georgia"/>
                <a:cs typeface="Georgia"/>
                <a:hlinkClick r:id="rId14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14" action="ppaction://hlinksldjump"/>
              </a:rPr>
              <a:t>Hibernate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1126490" algn="l"/>
              </a:tabLst>
            </a:pPr>
            <a:r>
              <a:rPr dirty="0" sz="1200" spc="-10">
                <a:latin typeface="Georgia"/>
                <a:cs typeface="Georgia"/>
                <a:hlinkClick r:id="rId14" action="ppaction://hlinksldjump"/>
              </a:rPr>
              <a:t>Retrofit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25">
                <a:latin typeface="Georgia"/>
                <a:cs typeface="Georgia"/>
                <a:hlinkClick r:id="rId14" action="ppaction://hlinksldjump"/>
              </a:rPr>
              <a:t>Docker</a:t>
            </a:r>
            <a:r>
              <a:rPr dirty="0" sz="1200" spc="2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20">
                <a:latin typeface="Georgia"/>
                <a:cs typeface="Georgia"/>
                <a:hlinkClick r:id="rId15" action="ppaction://hlinksldjump"/>
              </a:rPr>
              <a:t>Amazon</a:t>
            </a:r>
            <a:r>
              <a:rPr dirty="0" sz="1200" spc="95">
                <a:latin typeface="Georgia"/>
                <a:cs typeface="Georgia"/>
                <a:hlinkClick r:id="rId15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5" action="ppaction://hlinksldjump"/>
              </a:rPr>
              <a:t>EC2</a:t>
            </a:r>
            <a:r>
              <a:rPr dirty="0" sz="1200" spc="195">
                <a:latin typeface="Georgia"/>
                <a:cs typeface="Georgia"/>
              </a:rPr>
              <a:t> 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063114" algn="l"/>
              </a:tabLst>
            </a:pPr>
            <a:r>
              <a:rPr dirty="0" sz="1200" spc="-35">
                <a:latin typeface="Georgia"/>
                <a:cs typeface="Georgia"/>
                <a:hlinkClick r:id="rId16" action="ppaction://hlinksldjump"/>
              </a:rPr>
              <a:t>Diagrammi</a:t>
            </a:r>
            <a:r>
              <a:rPr dirty="0" sz="1200" spc="10">
                <a:latin typeface="Georgia"/>
                <a:cs typeface="Georgia"/>
                <a:hlinkClick r:id="rId16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6" action="ppaction://hlinksldjump"/>
              </a:rPr>
              <a:t>di</a:t>
            </a:r>
            <a:r>
              <a:rPr dirty="0" sz="1200" spc="10">
                <a:latin typeface="Georgia"/>
                <a:cs typeface="Georgia"/>
                <a:hlinkClick r:id="rId16" action="ppaction://hlinksldjump"/>
              </a:rPr>
              <a:t> </a:t>
            </a:r>
            <a:r>
              <a:rPr dirty="0" sz="1200" spc="-15">
                <a:latin typeface="Georgia"/>
                <a:cs typeface="Georgia"/>
                <a:hlinkClick r:id="rId16" action="ppaction://hlinksldjump"/>
              </a:rPr>
              <a:t>classi</a:t>
            </a:r>
            <a:r>
              <a:rPr dirty="0" sz="1200" spc="10">
                <a:latin typeface="Georgia"/>
                <a:cs typeface="Georgia"/>
                <a:hlinkClick r:id="rId16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6" action="ppaction://hlinksldjump"/>
              </a:rPr>
              <a:t>di</a:t>
            </a:r>
            <a:r>
              <a:rPr dirty="0" sz="1200" spc="10">
                <a:latin typeface="Georgia"/>
                <a:cs typeface="Georgia"/>
                <a:hlinkClick r:id="rId16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16" action="ppaction://hlinksldjump"/>
              </a:rPr>
              <a:t>design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>
                <a:latin typeface="Georgia"/>
                <a:cs typeface="Georgia"/>
                <a:hlinkClick r:id="rId16" action="ppaction://hlinksldjump"/>
              </a:rPr>
              <a:t>Entità</a:t>
            </a:r>
            <a:r>
              <a:rPr dirty="0" sz="1200" spc="140">
                <a:latin typeface="Georgia"/>
                <a:cs typeface="Georgia"/>
              </a:rPr>
              <a:t> 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1595120" algn="l"/>
              </a:tabLst>
            </a:pPr>
            <a:r>
              <a:rPr dirty="0" sz="1200" spc="-10">
                <a:latin typeface="Georgia"/>
                <a:cs typeface="Georgia"/>
                <a:hlinkClick r:id="rId17" action="ppaction://hlinksldjump"/>
              </a:rPr>
              <a:t>Autenticazione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10">
                <a:latin typeface="Georgia"/>
                <a:cs typeface="Georgia"/>
                <a:hlinkClick r:id="rId18" action="ppaction://hlinksldjump"/>
              </a:rPr>
              <a:t>Ricerca</a:t>
            </a:r>
            <a:r>
              <a:rPr dirty="0" sz="1200" spc="95">
                <a:latin typeface="Georgia"/>
                <a:cs typeface="Georgia"/>
                <a:hlinkClick r:id="rId18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8" action="ppaction://hlinksldjump"/>
              </a:rPr>
              <a:t>Asta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20">
                <a:latin typeface="Georgia"/>
                <a:cs typeface="Georgia"/>
                <a:hlinkClick r:id="rId19" action="ppaction://hlinksldjump"/>
              </a:rPr>
              <a:t>Creazione</a:t>
            </a:r>
            <a:r>
              <a:rPr dirty="0" sz="1200" spc="90">
                <a:latin typeface="Georgia"/>
                <a:cs typeface="Georgia"/>
                <a:hlinkClick r:id="rId19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9" action="ppaction://hlinksldjump"/>
              </a:rPr>
              <a:t>Asta</a:t>
            </a:r>
            <a:r>
              <a:rPr dirty="0" sz="1200" spc="95">
                <a:latin typeface="Georgia"/>
                <a:cs typeface="Georgia"/>
                <a:hlinkClick r:id="rId19" action="ppaction://hlinksldjump"/>
              </a:rPr>
              <a:t> </a:t>
            </a:r>
            <a:r>
              <a:rPr dirty="0" sz="1200" spc="-25">
                <a:latin typeface="Georgia"/>
                <a:cs typeface="Georgia"/>
                <a:hlinkClick r:id="rId19" action="ppaction://hlinksldjump"/>
              </a:rPr>
              <a:t>Inversa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20">
                <a:latin typeface="Georgia"/>
                <a:cs typeface="Georgia"/>
                <a:hlinkClick r:id="rId20" action="ppaction://hlinksldjump"/>
              </a:rPr>
              <a:t>Creazione</a:t>
            </a:r>
            <a:r>
              <a:rPr dirty="0" sz="1200" spc="90">
                <a:latin typeface="Georgia"/>
                <a:cs typeface="Georgia"/>
                <a:hlinkClick r:id="rId20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0" action="ppaction://hlinksldjump"/>
              </a:rPr>
              <a:t>Asta</a:t>
            </a:r>
            <a:r>
              <a:rPr dirty="0" sz="1200" spc="90">
                <a:latin typeface="Georgia"/>
                <a:cs typeface="Georgia"/>
                <a:hlinkClick r:id="rId20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0" action="ppaction://hlinksldjump"/>
              </a:rPr>
              <a:t>al</a:t>
            </a:r>
            <a:r>
              <a:rPr dirty="0" sz="1200" spc="90">
                <a:latin typeface="Georgia"/>
                <a:cs typeface="Georgia"/>
                <a:hlinkClick r:id="rId20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0" action="ppaction://hlinksldjump"/>
              </a:rPr>
              <a:t>Ribasso</a:t>
            </a:r>
            <a:r>
              <a:rPr dirty="0" sz="1200" spc="125">
                <a:latin typeface="Georgia"/>
                <a:cs typeface="Georgia"/>
              </a:rPr>
              <a:t> 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2299335" algn="l"/>
              </a:tabLst>
            </a:pPr>
            <a:r>
              <a:rPr dirty="0" sz="1200" spc="-20">
                <a:latin typeface="Georgia"/>
                <a:cs typeface="Georgia"/>
                <a:hlinkClick r:id="rId21" action="ppaction://hlinksldjump"/>
              </a:rPr>
              <a:t>Creazione</a:t>
            </a:r>
            <a:r>
              <a:rPr dirty="0" sz="1200" spc="75">
                <a:latin typeface="Georgia"/>
                <a:cs typeface="Georgia"/>
                <a:hlinkClick r:id="rId21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1" action="ppaction://hlinksldjump"/>
              </a:rPr>
              <a:t>Asta</a:t>
            </a:r>
            <a:r>
              <a:rPr dirty="0" sz="1200" spc="80">
                <a:latin typeface="Georgia"/>
                <a:cs typeface="Georgia"/>
                <a:hlinkClick r:id="rId21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21" action="ppaction://hlinksldjump"/>
              </a:rPr>
              <a:t>Silenziosa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1830070" algn="l"/>
              </a:tabLst>
            </a:pPr>
            <a:r>
              <a:rPr dirty="0" sz="1200" spc="-20">
                <a:latin typeface="Georgia"/>
                <a:cs typeface="Georgia"/>
                <a:hlinkClick r:id="rId22" action="ppaction://hlinksldjump"/>
              </a:rPr>
              <a:t>Gestione</a:t>
            </a:r>
            <a:r>
              <a:rPr dirty="0" sz="1200" spc="25">
                <a:latin typeface="Georgia"/>
                <a:cs typeface="Georgia"/>
                <a:hlinkClick r:id="rId22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22" action="ppaction://hlinksldjump"/>
              </a:rPr>
              <a:t>Notifiche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buAutoNum type="arabicPeriod"/>
              <a:tabLst>
                <a:tab pos="488315" algn="l"/>
              </a:tabLst>
            </a:pPr>
            <a:r>
              <a:rPr dirty="0" sz="1200" spc="-35">
                <a:latin typeface="Georgia"/>
                <a:cs typeface="Georgia"/>
                <a:hlinkClick r:id="rId23" action="ppaction://hlinksldjump"/>
              </a:rPr>
              <a:t>Personalizzazione</a:t>
            </a:r>
            <a:r>
              <a:rPr dirty="0" sz="1200" spc="90">
                <a:latin typeface="Georgia"/>
                <a:cs typeface="Georgia"/>
                <a:hlinkClick r:id="rId23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3" action="ppaction://hlinksldjump"/>
              </a:rPr>
              <a:t>Profilo</a:t>
            </a:r>
            <a:r>
              <a:rPr dirty="0" sz="1200" spc="3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35">
                <a:latin typeface="Georgia"/>
                <a:cs typeface="Georgia"/>
                <a:hlinkClick r:id="rId24" action="ppaction://hlinksldjump"/>
              </a:rPr>
              <a:t>Presentazione</a:t>
            </a:r>
            <a:r>
              <a:rPr dirty="0" sz="1200" spc="90">
                <a:latin typeface="Georgia"/>
                <a:cs typeface="Georgia"/>
                <a:hlinkClick r:id="rId24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4" action="ppaction://hlinksldjump"/>
              </a:rPr>
              <a:t>Offerta</a:t>
            </a:r>
            <a:r>
              <a:rPr dirty="0" sz="1200" spc="1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298700" algn="l"/>
              </a:tabLst>
            </a:pPr>
            <a:r>
              <a:rPr dirty="0" sz="1200" spc="-35">
                <a:latin typeface="Georgia"/>
                <a:cs typeface="Georgia"/>
                <a:hlinkClick r:id="rId25" action="ppaction://hlinksldjump"/>
              </a:rPr>
              <a:t>Diagrammi</a:t>
            </a:r>
            <a:r>
              <a:rPr dirty="0" sz="1200" spc="25">
                <a:latin typeface="Georgia"/>
                <a:cs typeface="Georgia"/>
                <a:hlinkClick r:id="rId25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5" action="ppaction://hlinksldjump"/>
              </a:rPr>
              <a:t>di</a:t>
            </a:r>
            <a:r>
              <a:rPr dirty="0" sz="1200" spc="25">
                <a:latin typeface="Georgia"/>
                <a:cs typeface="Georgia"/>
                <a:hlinkClick r:id="rId25" action="ppaction://hlinksldjump"/>
              </a:rPr>
              <a:t> </a:t>
            </a:r>
            <a:r>
              <a:rPr dirty="0" sz="1200" spc="-40">
                <a:latin typeface="Georgia"/>
                <a:cs typeface="Georgia"/>
                <a:hlinkClick r:id="rId25" action="ppaction://hlinksldjump"/>
              </a:rPr>
              <a:t>sequenza</a:t>
            </a:r>
            <a:r>
              <a:rPr dirty="0" sz="1200" spc="30">
                <a:latin typeface="Georgia"/>
                <a:cs typeface="Georgia"/>
                <a:hlinkClick r:id="rId25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5" action="ppaction://hlinksldjump"/>
              </a:rPr>
              <a:t>di</a:t>
            </a:r>
            <a:r>
              <a:rPr dirty="0" sz="1200" spc="25">
                <a:latin typeface="Georgia"/>
                <a:cs typeface="Georgia"/>
                <a:hlinkClick r:id="rId25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25" action="ppaction://hlinksldjump"/>
              </a:rPr>
              <a:t>design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2299335" algn="l"/>
              </a:tabLst>
            </a:pPr>
            <a:r>
              <a:rPr dirty="0" sz="1200" spc="-20">
                <a:latin typeface="Georgia"/>
                <a:cs typeface="Georgia"/>
                <a:hlinkClick r:id="rId26" action="ppaction://hlinksldjump"/>
              </a:rPr>
              <a:t>Creazione</a:t>
            </a:r>
            <a:r>
              <a:rPr dirty="0" sz="1200" spc="75">
                <a:latin typeface="Georgia"/>
                <a:cs typeface="Georgia"/>
                <a:hlinkClick r:id="rId26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6" action="ppaction://hlinksldjump"/>
              </a:rPr>
              <a:t>Asta</a:t>
            </a:r>
            <a:r>
              <a:rPr dirty="0" sz="1200" spc="80">
                <a:latin typeface="Georgia"/>
                <a:cs typeface="Georgia"/>
                <a:hlinkClick r:id="rId26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26" action="ppaction://hlinksldjump"/>
              </a:rPr>
              <a:t>Silenziosa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</a:tabLst>
            </a:pPr>
            <a:r>
              <a:rPr dirty="0" sz="1200" spc="-35">
                <a:latin typeface="Georgia"/>
                <a:cs typeface="Georgia"/>
                <a:hlinkClick r:id="rId27" action="ppaction://hlinksldjump"/>
              </a:rPr>
              <a:t>Presentazione</a:t>
            </a:r>
            <a:r>
              <a:rPr dirty="0" sz="1200" spc="85">
                <a:latin typeface="Georgia"/>
                <a:cs typeface="Georgia"/>
                <a:hlinkClick r:id="rId27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27" action="ppaction://hlinksldjump"/>
              </a:rPr>
              <a:t>Offerta</a:t>
            </a:r>
            <a:r>
              <a:rPr dirty="0" sz="1200" spc="90">
                <a:latin typeface="Georgia"/>
                <a:cs typeface="Georgia"/>
                <a:hlinkClick r:id="rId27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7" action="ppaction://hlinksldjump"/>
              </a:rPr>
              <a:t>Asta</a:t>
            </a:r>
            <a:r>
              <a:rPr dirty="0" sz="1200" spc="90">
                <a:latin typeface="Georgia"/>
                <a:cs typeface="Georgia"/>
                <a:hlinkClick r:id="rId27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27" action="ppaction://hlinksldjump"/>
              </a:rPr>
              <a:t>Silenziosa</a:t>
            </a:r>
            <a:r>
              <a:rPr dirty="0" sz="1200" spc="3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86115" y="1604134"/>
            <a:ext cx="4754880" cy="7110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95"/>
              </a:spcBef>
            </a:pPr>
            <a:r>
              <a:rPr dirty="0" sz="1200" spc="-50" b="1">
                <a:latin typeface="Georgia"/>
                <a:cs typeface="Georgia"/>
              </a:rPr>
              <a:t>4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1175"/>
              </a:spcBef>
            </a:pPr>
            <a:r>
              <a:rPr dirty="0" sz="1200" spc="-50" b="1">
                <a:latin typeface="Georgia"/>
                <a:cs typeface="Georgia"/>
              </a:rPr>
              <a:t>5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  <a:tabLst>
                <a:tab pos="3187065" algn="l"/>
              </a:tabLst>
            </a:pP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50">
                <a:latin typeface="Georgia"/>
                <a:cs typeface="Georgia"/>
              </a:rPr>
              <a:t>5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4665980" algn="l"/>
              </a:tabLst>
            </a:pPr>
            <a:r>
              <a:rPr dirty="0" sz="1200" spc="-25">
                <a:latin typeface="Georgia"/>
                <a:cs typeface="Georgia"/>
                <a:hlinkClick r:id="rId3" action="ppaction://hlinksldjump"/>
              </a:rPr>
              <a:t>Requisiti</a:t>
            </a:r>
            <a:r>
              <a:rPr dirty="0" sz="1200" spc="90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3" action="ppaction://hlinksldjump"/>
              </a:rPr>
              <a:t>del</a:t>
            </a:r>
            <a:r>
              <a:rPr dirty="0" sz="1200" spc="90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3" action="ppaction://hlinksldjump"/>
              </a:rPr>
              <a:t>Sistema</a:t>
            </a:r>
            <a:r>
              <a:rPr dirty="0" sz="1200" spc="3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50">
                <a:latin typeface="Georgia"/>
                <a:cs typeface="Georgia"/>
              </a:rPr>
              <a:t>5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4665980" algn="l"/>
              </a:tabLst>
            </a:pPr>
            <a:r>
              <a:rPr dirty="0" sz="1200" spc="-35">
                <a:latin typeface="Georgia"/>
                <a:cs typeface="Georgia"/>
                <a:hlinkClick r:id="rId28" action="ppaction://hlinksldjump"/>
              </a:rPr>
              <a:t>Modellazione</a:t>
            </a:r>
            <a:r>
              <a:rPr dirty="0" sz="1200" spc="90">
                <a:latin typeface="Georgia"/>
                <a:cs typeface="Georgia"/>
                <a:hlinkClick r:id="rId28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8" action="ppaction://hlinksldjump"/>
              </a:rPr>
              <a:t>Casi</a:t>
            </a:r>
            <a:r>
              <a:rPr dirty="0" sz="1200" spc="95">
                <a:latin typeface="Georgia"/>
                <a:cs typeface="Georgia"/>
                <a:hlinkClick r:id="rId28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8" action="ppaction://hlinksldjump"/>
              </a:rPr>
              <a:t>d’Uso</a:t>
            </a:r>
            <a:r>
              <a:rPr dirty="0" sz="1200" spc="4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50">
                <a:latin typeface="Georgia"/>
                <a:cs typeface="Georgia"/>
              </a:rPr>
              <a:t>6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buAutoNum type="arabicPeriod"/>
              <a:tabLst>
                <a:tab pos="488315" algn="l"/>
                <a:tab pos="4665980" algn="l"/>
              </a:tabLst>
            </a:pPr>
            <a:r>
              <a:rPr dirty="0" sz="1200" spc="-25">
                <a:latin typeface="Georgia"/>
                <a:cs typeface="Georgia"/>
                <a:hlinkClick r:id="rId29" action="ppaction://hlinksldjump"/>
              </a:rPr>
              <a:t>Prototipazione</a:t>
            </a:r>
            <a:r>
              <a:rPr dirty="0" sz="1200" spc="85">
                <a:latin typeface="Georgia"/>
                <a:cs typeface="Georgia"/>
                <a:hlinkClick r:id="rId29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29" action="ppaction://hlinksldjump"/>
              </a:rPr>
              <a:t>visuale</a:t>
            </a:r>
            <a:r>
              <a:rPr dirty="0" sz="1200" spc="90">
                <a:latin typeface="Georgia"/>
                <a:cs typeface="Georgia"/>
                <a:hlinkClick r:id="rId29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9" action="ppaction://hlinksldjump"/>
              </a:rPr>
              <a:t>via</a:t>
            </a:r>
            <a:r>
              <a:rPr dirty="0" sz="1200" spc="90">
                <a:latin typeface="Georgia"/>
                <a:cs typeface="Georgia"/>
                <a:hlinkClick r:id="rId29" action="ppaction://hlinksldjump"/>
              </a:rPr>
              <a:t> </a:t>
            </a:r>
            <a:r>
              <a:rPr dirty="0" sz="1200" spc="-55">
                <a:latin typeface="Georgia"/>
                <a:cs typeface="Georgia"/>
                <a:hlinkClick r:id="rId29" action="ppaction://hlinksldjump"/>
              </a:rPr>
              <a:t>Mock-</a:t>
            </a:r>
            <a:r>
              <a:rPr dirty="0" sz="1200">
                <a:latin typeface="Georgia"/>
                <a:cs typeface="Georgia"/>
                <a:hlinkClick r:id="rId29" action="ppaction://hlinksldjump"/>
              </a:rPr>
              <a:t>up</a:t>
            </a:r>
            <a:r>
              <a:rPr dirty="0" sz="1200" spc="3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70">
                <a:latin typeface="Georgia"/>
                <a:cs typeface="Georgia"/>
              </a:rPr>
              <a:t>8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88315" algn="l"/>
                <a:tab pos="2884170" algn="l"/>
                <a:tab pos="4591050" algn="l"/>
              </a:tabLst>
            </a:pPr>
            <a:r>
              <a:rPr dirty="0" sz="1200" spc="-40">
                <a:latin typeface="Georgia"/>
                <a:cs typeface="Georgia"/>
                <a:hlinkClick r:id="rId30" action="ppaction://hlinksldjump"/>
              </a:rPr>
              <a:t>Descrizioni</a:t>
            </a:r>
            <a:r>
              <a:rPr dirty="0" sz="1200" spc="25">
                <a:latin typeface="Georgia"/>
                <a:cs typeface="Georgia"/>
                <a:hlinkClick r:id="rId30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30" action="ppaction://hlinksldjump"/>
              </a:rPr>
              <a:t>Testuali</a:t>
            </a:r>
            <a:r>
              <a:rPr dirty="0" sz="1200" spc="25">
                <a:latin typeface="Georgia"/>
                <a:cs typeface="Georgia"/>
                <a:hlinkClick r:id="rId30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30" action="ppaction://hlinksldjump"/>
              </a:rPr>
              <a:t>dei</a:t>
            </a:r>
            <a:r>
              <a:rPr dirty="0" sz="1200" spc="25">
                <a:latin typeface="Georgia"/>
                <a:cs typeface="Georgia"/>
                <a:hlinkClick r:id="rId30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30" action="ppaction://hlinksldjump"/>
              </a:rPr>
              <a:t>Casi</a:t>
            </a:r>
            <a:r>
              <a:rPr dirty="0" sz="1200" spc="25">
                <a:latin typeface="Georgia"/>
                <a:cs typeface="Georgia"/>
                <a:hlinkClick r:id="rId30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30" action="ppaction://hlinksldjump"/>
              </a:rPr>
              <a:t>d’Uso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25">
                <a:latin typeface="Georgia"/>
                <a:cs typeface="Georgia"/>
              </a:rPr>
              <a:t>27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36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38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42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44</a:t>
            </a:r>
            <a:endParaRPr sz="1200">
              <a:latin typeface="Georgia"/>
              <a:cs typeface="Georgia"/>
            </a:endParaRPr>
          </a:p>
          <a:p>
            <a:pPr algn="r" marR="698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44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51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53</a:t>
            </a:r>
            <a:endParaRPr sz="1200">
              <a:latin typeface="Georgia"/>
              <a:cs typeface="Georgia"/>
            </a:endParaRPr>
          </a:p>
          <a:p>
            <a:pPr algn="r" marR="6985">
              <a:lnSpc>
                <a:spcPct val="100000"/>
              </a:lnSpc>
              <a:spcBef>
                <a:spcPts val="1175"/>
              </a:spcBef>
            </a:pPr>
            <a:r>
              <a:rPr dirty="0" sz="1200" spc="-25" b="1">
                <a:latin typeface="Georgia"/>
                <a:cs typeface="Georgia"/>
              </a:rPr>
              <a:t>56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56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57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58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</a:pPr>
            <a:r>
              <a:rPr dirty="0" sz="1200" spc="-25">
                <a:latin typeface="Georgia"/>
                <a:cs typeface="Georgia"/>
              </a:rPr>
              <a:t>59</a:t>
            </a:r>
            <a:endParaRPr sz="1200">
              <a:latin typeface="Georgia"/>
              <a:cs typeface="Georgia"/>
            </a:endParaRPr>
          </a:p>
          <a:p>
            <a:pPr algn="r" marR="698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62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62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62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62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63</a:t>
            </a:r>
            <a:endParaRPr sz="1200">
              <a:latin typeface="Georgia"/>
              <a:cs typeface="Georgia"/>
            </a:endParaRPr>
          </a:p>
          <a:p>
            <a:pPr algn="r" marR="698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64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64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65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66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67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68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-25">
                <a:latin typeface="Georgia"/>
                <a:cs typeface="Georgia"/>
              </a:rPr>
              <a:t>69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70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71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72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73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74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75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44256" y="6304480"/>
            <a:ext cx="2159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latin typeface="Georgia"/>
                <a:cs typeface="Georgia"/>
                <a:hlinkClick r:id="rId16" action="ppaction://hlinksldjump"/>
              </a:rPr>
              <a:t>3.2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44256" y="8139110"/>
            <a:ext cx="2159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0">
                <a:latin typeface="Georgia"/>
                <a:cs typeface="Georgia"/>
                <a:hlinkClick r:id="rId25" action="ppaction://hlinksldjump"/>
              </a:rPr>
              <a:t>3.3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36036" y="7312632"/>
            <a:ext cx="168846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Risultati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ricerca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436660" y="7312632"/>
            <a:ext cx="268859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Scheda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prodotto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ribasso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98624" y="1270353"/>
            <a:ext cx="396430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latin typeface="Georgia"/>
                <a:cs typeface="Georgia"/>
              </a:rPr>
              <a:t>Caso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d’Uso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#4:</a:t>
            </a:r>
            <a:r>
              <a:rPr dirty="0" sz="1200" spc="20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profilo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creatore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1641493"/>
            <a:ext cx="2645999" cy="47039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69856" y="6435900"/>
            <a:ext cx="102044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Home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14586" y="7312632"/>
            <a:ext cx="13315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Cerca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36036" y="7312632"/>
            <a:ext cx="168846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Risultati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ricerca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436660" y="7312632"/>
            <a:ext cx="268859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Scheda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prodotto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ribasso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799791" y="7312632"/>
            <a:ext cx="196151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Profilo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creatore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91031" y="1171055"/>
            <a:ext cx="5179060" cy="260032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025525">
              <a:lnSpc>
                <a:spcPct val="100000"/>
              </a:lnSpc>
              <a:spcBef>
                <a:spcPts val="875"/>
              </a:spcBef>
              <a:tabLst>
                <a:tab pos="1547495" algn="l"/>
              </a:tabLst>
            </a:pPr>
            <a:r>
              <a:rPr dirty="0" sz="1200" spc="-10" b="1">
                <a:latin typeface="Georgia"/>
                <a:cs typeface="Georgia"/>
              </a:rPr>
              <a:t>2.1.4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0" b="1">
                <a:latin typeface="Georgia"/>
                <a:cs typeface="Georgia"/>
              </a:rPr>
              <a:t>Descrizioni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Testuali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dei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Casi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d’Uso</a:t>
            </a:r>
            <a:endParaRPr sz="1200">
              <a:latin typeface="Georgia"/>
              <a:cs typeface="Georgia"/>
            </a:endParaRPr>
          </a:p>
          <a:p>
            <a:pPr algn="ctr" marL="12700" marR="508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Dare una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descrizione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dettagliata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deve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agire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l’utente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rispondere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sistema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determinato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scenario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descrivere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l’applicativo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deve </a:t>
            </a:r>
            <a:r>
              <a:rPr dirty="0" sz="1200" spc="-35">
                <a:latin typeface="Georgia"/>
                <a:cs typeface="Georgia"/>
              </a:rPr>
              <a:t>comportarsi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scenari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reali,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garantendo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comprensione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comune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endParaRPr sz="1200">
              <a:latin typeface="Georgia"/>
              <a:cs typeface="Georgia"/>
            </a:endParaRPr>
          </a:p>
          <a:p>
            <a:pPr algn="ctr" marR="1231265">
              <a:lnSpc>
                <a:spcPct val="100000"/>
              </a:lnSpc>
              <a:spcBef>
                <a:spcPts val="15"/>
              </a:spcBef>
            </a:pPr>
            <a:r>
              <a:rPr dirty="0" sz="1200" spc="-30">
                <a:latin typeface="Georgia"/>
                <a:cs typeface="Georgia"/>
              </a:rPr>
              <a:t>funzionalità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questa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sezione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verranno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descritti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d’uso:</a:t>
            </a:r>
            <a:endParaRPr sz="1200">
              <a:latin typeface="Georgia"/>
              <a:cs typeface="Georgia"/>
            </a:endParaRPr>
          </a:p>
          <a:p>
            <a:pPr marL="312420" indent="-187960">
              <a:lnSpc>
                <a:spcPct val="100000"/>
              </a:lnSpc>
              <a:spcBef>
                <a:spcPts val="1300"/>
              </a:spcBef>
              <a:buFont typeface="Georgia"/>
              <a:buAutoNum type="arabicPeriod"/>
              <a:tabLst>
                <a:tab pos="312420" algn="l"/>
              </a:tabLst>
            </a:pP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asta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1242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12420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offerta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per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asta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1242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12420" algn="l"/>
              </a:tabLst>
            </a:pPr>
            <a:r>
              <a:rPr dirty="0" sz="1200" spc="-35" b="1">
                <a:latin typeface="Georgia"/>
                <a:cs typeface="Georgia"/>
              </a:rPr>
              <a:t>Ricerca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  <a:p>
            <a:pPr marL="312420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12420" algn="l"/>
              </a:tabLst>
            </a:pP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profilo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creatore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34008" y="4073969"/>
          <a:ext cx="5975350" cy="4605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755"/>
                <a:gridCol w="455930"/>
                <a:gridCol w="1416685"/>
                <a:gridCol w="1416685"/>
                <a:gridCol w="1096010"/>
                <a:gridCol w="546100"/>
              </a:tblGrid>
              <a:tr h="187960">
                <a:tc gridSpan="2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Use</a:t>
                      </a:r>
                      <a:r>
                        <a:rPr dirty="0" sz="1200" spc="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200" spc="1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45" b="1">
                          <a:latin typeface="Georgia"/>
                          <a:cs typeface="Georgia"/>
                        </a:rPr>
                        <a:t>#1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Goal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3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vuole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creare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determinato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prodotto/servizio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provare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venderlo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miglior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offerente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960">
                <a:tc gridSpan="2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Preconditions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venditore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deve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aver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effettuato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successo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Success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70"/>
                        </a:lnSpc>
                      </a:pPr>
                      <a:r>
                        <a:rPr dirty="0" sz="1200" spc="-25" b="1">
                          <a:latin typeface="Georgia"/>
                          <a:cs typeface="Georgia"/>
                        </a:rPr>
                        <a:t>End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L’asta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creata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viene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resa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disponibile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per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gli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9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82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2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816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50"/>
                        </a:lnSpc>
                      </a:pPr>
                      <a:r>
                        <a:rPr dirty="0" sz="1200" spc="20">
                          <a:latin typeface="Georgia"/>
                          <a:cs typeface="Georgia"/>
                        </a:rPr>
                        <a:t>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50"/>
                        </a:lnSpc>
                        <a:tabLst>
                          <a:tab pos="1033144" algn="l"/>
                        </a:tabLst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“Crea</a:t>
                      </a:r>
                      <a:r>
                        <a:rPr dirty="0" sz="1200" spc="4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Asta”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nella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66395"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Description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0480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01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  <a:tabLst>
                          <a:tab pos="768985" algn="l"/>
                          <a:tab pos="94996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campi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663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3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dell’asta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nome,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de-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scrizione,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foto,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cat-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2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3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01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2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3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“Crea”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01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5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9685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30480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62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04165">
                        <a:lnSpc>
                          <a:spcPts val="133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Scelta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tipo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01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6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2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35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82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9685">
                        <a:lnSpc>
                          <a:spcPts val="122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30480">
                        <a:lnSpc>
                          <a:spcPts val="1225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816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5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7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350"/>
                        </a:lnSpc>
                        <a:tabLst>
                          <a:tab pos="754380" algn="l"/>
                        </a:tabLst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7305">
                        <a:lnSpc>
                          <a:spcPts val="135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Silen-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134008" y="1280528"/>
          <a:ext cx="5975350" cy="7362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36893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8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5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3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3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sca-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denza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9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"Crea"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69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10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5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30416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250">
                          <a:latin typeface="Georgia"/>
                          <a:cs typeface="Georgia"/>
                        </a:rPr>
                        <a:t> 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l’asta</a:t>
                      </a:r>
                      <a:r>
                        <a:rPr dirty="0" sz="1200" spc="250">
                          <a:latin typeface="Georgia"/>
                          <a:cs typeface="Georgia"/>
                        </a:rPr>
                        <a:t>  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as-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segnandole</a:t>
                      </a:r>
                      <a:r>
                        <a:rPr dirty="0" sz="1200" spc="35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un’id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univoco</a:t>
                      </a:r>
                      <a:r>
                        <a:rPr dirty="0" sz="1200" spc="285">
                          <a:latin typeface="Georgia"/>
                          <a:cs typeface="Georgia"/>
                        </a:rPr>
                        <a:t> 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290">
                          <a:latin typeface="Georgia"/>
                          <a:cs typeface="Georgia"/>
                        </a:rPr>
                        <a:t>  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l’id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dell’utente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l’ha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creata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Extensions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1275"/>
                        </a:spcBef>
                      </a:pPr>
                      <a:r>
                        <a:rPr dirty="0" sz="1200" spc="20">
                          <a:latin typeface="Georgia"/>
                          <a:cs typeface="Georgia"/>
                        </a:rPr>
                        <a:t>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23825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0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0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torna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0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0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0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Asta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3.a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1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127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B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1430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0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0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lascia</a:t>
                      </a:r>
                      <a:r>
                        <a:rPr dirty="0" sz="10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30">
                          <a:latin typeface="Georgia"/>
                          <a:cs typeface="Georgia"/>
                        </a:rPr>
                        <a:t>nome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e/o</a:t>
                      </a:r>
                      <a:r>
                        <a:rPr dirty="0" sz="10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categoria</a:t>
                      </a:r>
                      <a:r>
                        <a:rPr dirty="0" sz="10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vuoti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4.b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4998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Errore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campi</a:t>
                      </a:r>
                      <a:r>
                        <a:rPr dirty="0" sz="1200" spc="2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25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compi-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lati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3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 rowSpan="3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15">
                          <a:latin typeface="Georgia"/>
                          <a:cs typeface="Georgia"/>
                        </a:rPr>
                        <a:t>C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86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torna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Crea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1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8.c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9.c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indietro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10.c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Scelta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tipo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6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SUB-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VARIATIONS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920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menu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di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visualizzazione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delle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proprie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1.d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2.d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3.d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400">
                          <a:latin typeface="Georgia"/>
                          <a:cs typeface="Georgia"/>
                        </a:rPr>
                        <a:t>   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aste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create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4.d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918844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messaggio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Nessuna</a:t>
                      </a:r>
                      <a:r>
                        <a:rPr dirty="0" sz="1200" spc="4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409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cre-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"Crea"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create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36535" y="1306461"/>
            <a:ext cx="0" cy="183515"/>
          </a:xfrm>
          <a:custGeom>
            <a:avLst/>
            <a:gdLst/>
            <a:ahLst/>
            <a:cxnLst/>
            <a:rect l="l" t="t" r="r" b="b"/>
            <a:pathLst>
              <a:path w="0" h="183515">
                <a:moveTo>
                  <a:pt x="0" y="18346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134008" y="1306461"/>
            <a:ext cx="5899150" cy="188595"/>
            <a:chOff x="1134008" y="1306461"/>
            <a:chExt cx="5899150" cy="188595"/>
          </a:xfrm>
        </p:grpSpPr>
        <p:sp>
          <p:nvSpPr>
            <p:cNvPr id="4" name="object 4" descr=""/>
            <p:cNvSpPr/>
            <p:nvPr/>
          </p:nvSpPr>
          <p:spPr>
            <a:xfrm>
              <a:off x="2553436" y="1306461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w="0" h="183515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30326" y="1306461"/>
              <a:ext cx="0" cy="183515"/>
            </a:xfrm>
            <a:custGeom>
              <a:avLst/>
              <a:gdLst/>
              <a:ahLst/>
              <a:cxnLst/>
              <a:rect l="l" t="t" r="r" b="b"/>
              <a:pathLst>
                <a:path w="0" h="183515">
                  <a:moveTo>
                    <a:pt x="0" y="18346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34008" y="1492453"/>
              <a:ext cx="5899150" cy="0"/>
            </a:xfrm>
            <a:custGeom>
              <a:avLst/>
              <a:gdLst/>
              <a:ahLst/>
              <a:cxnLst/>
              <a:rect l="l" t="t" r="r" b="b"/>
              <a:pathLst>
                <a:path w="5899150" h="0">
                  <a:moveTo>
                    <a:pt x="0" y="0"/>
                  </a:moveTo>
                  <a:lnTo>
                    <a:pt x="5898845" y="0"/>
                  </a:lnTo>
                </a:path>
                <a:path w="5899150" h="0">
                  <a:moveTo>
                    <a:pt x="0" y="0"/>
                  </a:moveTo>
                  <a:lnTo>
                    <a:pt x="5898845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619184" y="1270353"/>
            <a:ext cx="2879725" cy="523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>
                <a:latin typeface="Georgia"/>
                <a:cs typeface="Georgia"/>
              </a:rPr>
              <a:t>Ricomincia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passo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2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main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scenario</a:t>
            </a:r>
            <a:endParaRPr sz="1200">
              <a:latin typeface="Georgia"/>
              <a:cs typeface="Georgia"/>
            </a:endParaRPr>
          </a:p>
          <a:p>
            <a:pPr marL="61594">
              <a:lnSpc>
                <a:spcPct val="100000"/>
              </a:lnSpc>
              <a:spcBef>
                <a:spcPts val="1040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1: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Descrizione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Testuale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Use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Case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110">
                <a:latin typeface="Georgia"/>
                <a:cs typeface="Georgia"/>
              </a:rPr>
              <a:t>#1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134008" y="2468638"/>
          <a:ext cx="5975350" cy="5706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Use</a:t>
                      </a:r>
                      <a:r>
                        <a:rPr dirty="0" sz="1200" spc="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200" spc="1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70" b="1">
                          <a:latin typeface="Georgia"/>
                          <a:cs typeface="Georgia"/>
                        </a:rPr>
                        <a:t>#2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Presenta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offerta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silenziosa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(compratore)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Goal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vuole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presentare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un’offerta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segreta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determi-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nata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Preconditions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deve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aver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effettuato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1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successo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1036319" algn="l"/>
                        </a:tabLst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Success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End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L’offerta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fatta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arriva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correttamente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che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ha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creato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quell’asta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Description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spc="4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Compra-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20">
                          <a:latin typeface="Georgia"/>
                          <a:cs typeface="Georgia"/>
                        </a:rPr>
                        <a:t>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“Cerca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Asta”</a:t>
                      </a:r>
                      <a:r>
                        <a:rPr dirty="0" sz="1200" spc="3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  <a:tabLst>
                          <a:tab pos="105981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Seleziona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“Fil-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tro”</a:t>
                      </a:r>
                      <a:r>
                        <a:rPr dirty="0" sz="1200" spc="4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prodotto/categoria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cercare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“Cerca”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5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6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74394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relativo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all’asta corrispondente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7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Scheda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8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21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im-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porto</a:t>
                      </a:r>
                      <a:r>
                        <a:rPr dirty="0" sz="1200" spc="3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3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indicare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l’offerta</a:t>
                      </a:r>
                      <a:r>
                        <a:rPr dirty="0" sz="1200" spc="3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3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vuole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fare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21308" y="1785909"/>
            <a:ext cx="5029200" cy="2557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5585" indent="-222885">
              <a:lnSpc>
                <a:spcPct val="100000"/>
              </a:lnSpc>
              <a:spcBef>
                <a:spcPts val="95"/>
              </a:spcBef>
              <a:buAutoNum type="arabicPlain" startAt="4"/>
              <a:tabLst>
                <a:tab pos="235585" algn="l"/>
              </a:tabLst>
            </a:pPr>
            <a:r>
              <a:rPr dirty="0" sz="1200" spc="-10" b="1">
                <a:latin typeface="Georgia"/>
                <a:cs typeface="Georgia"/>
                <a:hlinkClick r:id="rId2" action="ppaction://hlinksldjump"/>
              </a:rPr>
              <a:t>Codice</a:t>
            </a:r>
            <a:r>
              <a:rPr dirty="0" sz="1200" spc="20" b="1">
                <a:latin typeface="Georgia"/>
                <a:cs typeface="Georgia"/>
                <a:hlinkClick r:id="rId2" action="ppaction://hlinksldjump"/>
              </a:rPr>
              <a:t> </a:t>
            </a:r>
            <a:r>
              <a:rPr dirty="0" sz="1200" spc="-10" b="1">
                <a:latin typeface="Georgia"/>
                <a:cs typeface="Georgia"/>
                <a:hlinkClick r:id="rId2" action="ppaction://hlinksldjump"/>
              </a:rPr>
              <a:t>sorgente</a:t>
            </a:r>
            <a:endParaRPr sz="1200">
              <a:latin typeface="Georgia"/>
              <a:cs typeface="Georgia"/>
            </a:endParaRPr>
          </a:p>
          <a:p>
            <a:pPr lvl="1" marL="577215" indent="-3416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77215" algn="l"/>
              </a:tabLst>
            </a:pPr>
            <a:r>
              <a:rPr dirty="0" sz="1200">
                <a:latin typeface="Georgia"/>
                <a:cs typeface="Georgia"/>
                <a:hlinkClick r:id="rId2" action="ppaction://hlinksldjump"/>
              </a:rPr>
              <a:t>File</a:t>
            </a:r>
            <a:r>
              <a:rPr dirty="0" sz="1200" spc="85">
                <a:latin typeface="Georgia"/>
                <a:cs typeface="Georgia"/>
                <a:hlinkClick r:id="rId2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" action="ppaction://hlinksldjump"/>
              </a:rPr>
              <a:t>di</a:t>
            </a:r>
            <a:r>
              <a:rPr dirty="0" sz="1200" spc="90">
                <a:latin typeface="Georgia"/>
                <a:cs typeface="Georgia"/>
                <a:hlinkClick r:id="rId2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" action="ppaction://hlinksldjump"/>
              </a:rPr>
              <a:t>Build</a:t>
            </a:r>
            <a:r>
              <a:rPr dirty="0" sz="1200" spc="90">
                <a:latin typeface="Georgia"/>
                <a:cs typeface="Georgia"/>
                <a:hlinkClick r:id="rId2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2" action="ppaction://hlinksldjump"/>
              </a:rPr>
              <a:t>automatica</a:t>
            </a:r>
            <a:r>
              <a:rPr dirty="0" sz="1200" spc="48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1" marL="577215" indent="-3416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77215" algn="l"/>
              </a:tabLst>
            </a:pPr>
            <a:r>
              <a:rPr dirty="0" sz="1200" spc="-30">
                <a:latin typeface="Georgia"/>
                <a:cs typeface="Georgia"/>
                <a:hlinkClick r:id="rId3" action="ppaction://hlinksldjump"/>
              </a:rPr>
              <a:t>Versioning</a:t>
            </a:r>
            <a:r>
              <a:rPr dirty="0" sz="1200" spc="3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lvl="1" marL="577215" indent="-3416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77215" algn="l"/>
              </a:tabLst>
            </a:pPr>
            <a:r>
              <a:rPr dirty="0" sz="1200" spc="-10">
                <a:latin typeface="Georgia"/>
                <a:cs typeface="Georgia"/>
                <a:hlinkClick r:id="rId3" action="ppaction://hlinksldjump"/>
              </a:rPr>
              <a:t>Report</a:t>
            </a:r>
            <a:r>
              <a:rPr dirty="0" sz="1200" spc="80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3" action="ppaction://hlinksldjump"/>
              </a:rPr>
              <a:t>di</a:t>
            </a:r>
            <a:r>
              <a:rPr dirty="0" sz="1200" spc="85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3" action="ppaction://hlinksldjump"/>
              </a:rPr>
              <a:t>qualità</a:t>
            </a:r>
            <a:r>
              <a:rPr dirty="0" sz="1200" spc="85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3" action="ppaction://hlinksldjump"/>
              </a:rPr>
              <a:t>del</a:t>
            </a:r>
            <a:r>
              <a:rPr dirty="0" sz="1200" spc="85">
                <a:latin typeface="Georgia"/>
                <a:cs typeface="Georgia"/>
                <a:hlinkClick r:id="rId3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3" action="ppaction://hlinksldjump"/>
              </a:rPr>
              <a:t>codice</a:t>
            </a:r>
            <a:r>
              <a:rPr dirty="0" sz="1200" spc="160">
                <a:latin typeface="Georgia"/>
                <a:cs typeface="Georgia"/>
              </a:rPr>
              <a:t> 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marL="235585" indent="-222885">
              <a:lnSpc>
                <a:spcPct val="100000"/>
              </a:lnSpc>
              <a:spcBef>
                <a:spcPts val="1175"/>
              </a:spcBef>
              <a:buAutoNum type="arabicPlain" startAt="4"/>
              <a:tabLst>
                <a:tab pos="235585" algn="l"/>
              </a:tabLst>
            </a:pPr>
            <a:r>
              <a:rPr dirty="0" sz="1200" spc="-25" b="1">
                <a:latin typeface="Georgia"/>
                <a:cs typeface="Georgia"/>
                <a:hlinkClick r:id="rId4" action="ppaction://hlinksldjump"/>
              </a:rPr>
              <a:t>Testing</a:t>
            </a:r>
            <a:r>
              <a:rPr dirty="0" sz="1200" spc="60" b="1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 b="1">
                <a:latin typeface="Georgia"/>
                <a:cs typeface="Georgia"/>
                <a:hlinkClick r:id="rId4" action="ppaction://hlinksldjump"/>
              </a:rPr>
              <a:t>e</a:t>
            </a:r>
            <a:r>
              <a:rPr dirty="0" sz="1200" spc="60" b="1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 spc="-45" b="1">
                <a:latin typeface="Georgia"/>
                <a:cs typeface="Georgia"/>
                <a:hlinkClick r:id="rId4" action="ppaction://hlinksldjump"/>
              </a:rPr>
              <a:t>Valutazione</a:t>
            </a:r>
            <a:r>
              <a:rPr dirty="0" sz="1200" spc="65" b="1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 spc="-10" b="1">
                <a:latin typeface="Georgia"/>
                <a:cs typeface="Georgia"/>
                <a:hlinkClick r:id="rId4" action="ppaction://hlinksldjump"/>
              </a:rPr>
              <a:t>dell’usabilità</a:t>
            </a:r>
            <a:endParaRPr sz="1200">
              <a:latin typeface="Georgia"/>
              <a:cs typeface="Georgia"/>
            </a:endParaRPr>
          </a:p>
          <a:p>
            <a:pPr algn="r" lvl="1" marL="341630" marR="6985" indent="-341630">
              <a:lnSpc>
                <a:spcPct val="100000"/>
              </a:lnSpc>
              <a:buAutoNum type="arabicPeriod"/>
              <a:tabLst>
                <a:tab pos="341630" algn="l"/>
              </a:tabLst>
            </a:pPr>
            <a:r>
              <a:rPr dirty="0" sz="1200">
                <a:latin typeface="Georgia"/>
                <a:cs typeface="Georgia"/>
                <a:hlinkClick r:id="rId4" action="ppaction://hlinksldjump"/>
              </a:rPr>
              <a:t>Test</a:t>
            </a:r>
            <a:r>
              <a:rPr dirty="0" sz="1200" spc="90">
                <a:latin typeface="Georgia"/>
                <a:cs typeface="Georgia"/>
                <a:hlinkClick r:id="rId4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4" action="ppaction://hlinksldjump"/>
              </a:rPr>
              <a:t>JUnit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lvl="2" marL="475615" marR="698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75615" algn="l"/>
              </a:tabLst>
            </a:pPr>
            <a:r>
              <a:rPr dirty="0" sz="1200" spc="-35">
                <a:latin typeface="Georgia"/>
                <a:cs typeface="Georgia"/>
                <a:hlinkClick r:id="rId5" action="ppaction://hlinksldjump"/>
              </a:rPr>
              <a:t>calcolaTempoRimanente</a:t>
            </a:r>
            <a:r>
              <a:rPr dirty="0" sz="1200" spc="135">
                <a:latin typeface="Georgia"/>
                <a:cs typeface="Georgia"/>
              </a:rPr>
              <a:t> 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lvl="2" marL="475615" marR="6350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75615" algn="l"/>
              </a:tabLst>
            </a:pPr>
            <a:r>
              <a:rPr dirty="0" sz="1200" spc="-30">
                <a:latin typeface="Georgia"/>
                <a:cs typeface="Georgia"/>
                <a:hlinkClick r:id="rId6" action="ppaction://hlinksldjump"/>
              </a:rPr>
              <a:t>passwordValida</a:t>
            </a:r>
            <a:r>
              <a:rPr dirty="0" sz="1200" spc="105">
                <a:latin typeface="Georgia"/>
                <a:cs typeface="Georgia"/>
              </a:rPr>
              <a:t> 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lvl="2" marL="475615" marR="5080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75615" algn="l"/>
                <a:tab pos="3225165" algn="l"/>
              </a:tabLst>
            </a:pPr>
            <a:r>
              <a:rPr dirty="0" sz="1200" spc="-10">
                <a:latin typeface="Georgia"/>
                <a:cs typeface="Georgia"/>
                <a:hlinkClick r:id="rId7" action="ppaction://hlinksldjump"/>
              </a:rPr>
              <a:t>trovaAstePerParolaChiaveAndCategoria</a:t>
            </a:r>
            <a:r>
              <a:rPr dirty="0" sz="1200">
                <a:latin typeface="Georgia"/>
                <a:cs typeface="Georgia"/>
              </a:rPr>
              <a:t>	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lvl="2" marL="475615" marR="57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75615" algn="l"/>
              </a:tabLst>
            </a:pPr>
            <a:r>
              <a:rPr dirty="0" sz="1200" spc="-25">
                <a:latin typeface="Georgia"/>
                <a:cs typeface="Georgia"/>
                <a:hlinkClick r:id="rId8" action="ppaction://hlinksldjump"/>
              </a:rPr>
              <a:t>verificaOfferta</a:t>
            </a:r>
            <a:r>
              <a:rPr dirty="0" sz="1200" spc="2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lvl="1" marL="341630" marR="6350" indent="-3416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41630" algn="l"/>
              </a:tabLst>
            </a:pPr>
            <a:r>
              <a:rPr dirty="0" sz="1200" spc="-25">
                <a:latin typeface="Georgia"/>
                <a:cs typeface="Georgia"/>
                <a:hlinkClick r:id="rId9" action="ppaction://hlinksldjump"/>
              </a:rPr>
              <a:t>Valutazione</a:t>
            </a:r>
            <a:r>
              <a:rPr dirty="0" sz="1200" spc="90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9" action="ppaction://hlinksldjump"/>
              </a:rPr>
              <a:t>dell’usabilità</a:t>
            </a:r>
            <a:r>
              <a:rPr dirty="0" sz="1200" spc="90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9" action="ppaction://hlinksldjump"/>
              </a:rPr>
              <a:t>sul</a:t>
            </a:r>
            <a:r>
              <a:rPr dirty="0" sz="1200" spc="90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9" action="ppaction://hlinksldjump"/>
              </a:rPr>
              <a:t>campo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lvl="2" marL="475615" marR="5715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75615" algn="l"/>
              </a:tabLst>
            </a:pPr>
            <a:r>
              <a:rPr dirty="0" sz="1200">
                <a:latin typeface="Georgia"/>
                <a:cs typeface="Georgia"/>
                <a:hlinkClick r:id="rId9" action="ppaction://hlinksldjump"/>
              </a:rPr>
              <a:t>Test</a:t>
            </a:r>
            <a:r>
              <a:rPr dirty="0" sz="1200" spc="85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9" action="ppaction://hlinksldjump"/>
              </a:rPr>
              <a:t>di</a:t>
            </a:r>
            <a:r>
              <a:rPr dirty="0" sz="1200" spc="95">
                <a:latin typeface="Georgia"/>
                <a:cs typeface="Georgia"/>
                <a:hlinkClick r:id="rId9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9" action="ppaction://hlinksldjump"/>
              </a:rPr>
              <a:t>usabilità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  <a:p>
            <a:pPr algn="r" lvl="2" marL="475615" marR="6350" indent="-4756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75615" algn="l"/>
              </a:tabLst>
            </a:pPr>
            <a:r>
              <a:rPr dirty="0" sz="1200" spc="-10">
                <a:latin typeface="Georgia"/>
                <a:cs typeface="Georgia"/>
                <a:hlinkClick r:id="rId10" action="ppaction://hlinksldjump"/>
              </a:rPr>
              <a:t>Report</a:t>
            </a:r>
            <a:r>
              <a:rPr dirty="0" sz="1200" spc="90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10" action="ppaction://hlinksldjump"/>
              </a:rPr>
              <a:t>Google</a:t>
            </a:r>
            <a:r>
              <a:rPr dirty="0" sz="1200" spc="95">
                <a:latin typeface="Georgia"/>
                <a:cs typeface="Georgia"/>
                <a:hlinkClick r:id="rId10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0" action="ppaction://hlinksldjump"/>
              </a:rPr>
              <a:t>Analytics</a:t>
            </a:r>
            <a:r>
              <a:rPr dirty="0" sz="1200" spc="3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86115" y="1270353"/>
            <a:ext cx="4754880" cy="307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lvl="2" marL="488315" indent="-475615">
              <a:lnSpc>
                <a:spcPct val="100000"/>
              </a:lnSpc>
              <a:spcBef>
                <a:spcPts val="95"/>
              </a:spcBef>
              <a:buAutoNum type="arabicPeriod" startAt="3"/>
              <a:tabLst>
                <a:tab pos="488315" algn="l"/>
                <a:tab pos="4591685" algn="l"/>
              </a:tabLst>
            </a:pPr>
            <a:r>
              <a:rPr dirty="0" sz="1200" spc="-10">
                <a:latin typeface="Georgia"/>
                <a:cs typeface="Georgia"/>
                <a:hlinkClick r:id="rId11" action="ppaction://hlinksldjump"/>
              </a:rPr>
              <a:t>Ricerca</a:t>
            </a:r>
            <a:r>
              <a:rPr dirty="0" sz="1200" spc="95">
                <a:latin typeface="Georgia"/>
                <a:cs typeface="Georgia"/>
                <a:hlinkClick r:id="rId11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1" action="ppaction://hlinksldjump"/>
              </a:rPr>
              <a:t>Asta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3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25">
                <a:latin typeface="Georgia"/>
                <a:cs typeface="Georgia"/>
              </a:rPr>
              <a:t>76</a:t>
            </a:r>
            <a:endParaRPr sz="1200">
              <a:latin typeface="Georgia"/>
              <a:cs typeface="Georgia"/>
            </a:endParaRPr>
          </a:p>
          <a:p>
            <a:pPr lvl="2" marL="488315" indent="-47561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488315" algn="l"/>
                <a:tab pos="4591685" algn="l"/>
              </a:tabLst>
            </a:pPr>
            <a:r>
              <a:rPr dirty="0" sz="1200" spc="-25">
                <a:latin typeface="Georgia"/>
                <a:cs typeface="Georgia"/>
                <a:hlinkClick r:id="rId12" action="ppaction://hlinksldjump"/>
              </a:rPr>
              <a:t>Visualizzazione</a:t>
            </a:r>
            <a:r>
              <a:rPr dirty="0" sz="1200" spc="90">
                <a:latin typeface="Georgia"/>
                <a:cs typeface="Georgia"/>
                <a:hlinkClick r:id="rId12" action="ppaction://hlinksldjump"/>
              </a:rPr>
              <a:t> </a:t>
            </a:r>
            <a:r>
              <a:rPr dirty="0" sz="1200" spc="-20">
                <a:latin typeface="Georgia"/>
                <a:cs typeface="Georgia"/>
                <a:hlinkClick r:id="rId12" action="ppaction://hlinksldjump"/>
              </a:rPr>
              <a:t>Profilo</a:t>
            </a:r>
            <a:r>
              <a:rPr dirty="0" sz="1200" spc="95">
                <a:latin typeface="Georgia"/>
                <a:cs typeface="Georgia"/>
                <a:hlinkClick r:id="rId12" action="ppaction://hlinksldjump"/>
              </a:rPr>
              <a:t> </a:t>
            </a:r>
            <a:r>
              <a:rPr dirty="0" sz="1200" spc="-10">
                <a:latin typeface="Georgia"/>
                <a:cs typeface="Georgia"/>
                <a:hlinkClick r:id="rId12" action="ppaction://hlinksldjump"/>
              </a:rPr>
              <a:t>Creatore</a:t>
            </a:r>
            <a:r>
              <a:rPr dirty="0" sz="1200" spc="90">
                <a:latin typeface="Georgia"/>
                <a:cs typeface="Georgia"/>
                <a:hlinkClick r:id="rId12" action="ppaction://hlinksldjump"/>
              </a:rPr>
              <a:t> </a:t>
            </a:r>
            <a:r>
              <a:rPr dirty="0" sz="1200">
                <a:latin typeface="Georgia"/>
                <a:cs typeface="Georgia"/>
                <a:hlinkClick r:id="rId12" action="ppaction://hlinksldjump"/>
              </a:rPr>
              <a:t>Asta</a:t>
            </a:r>
            <a:r>
              <a:rPr dirty="0" sz="1200" spc="3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.</a:t>
            </a:r>
            <a:r>
              <a:rPr dirty="0" sz="1200">
                <a:latin typeface="Georgia"/>
                <a:cs typeface="Georgia"/>
              </a:rPr>
              <a:t>	</a:t>
            </a:r>
            <a:r>
              <a:rPr dirty="0" sz="1200" spc="-25">
                <a:latin typeface="Georgia"/>
                <a:cs typeface="Georgia"/>
              </a:rPr>
              <a:t>77</a:t>
            </a:r>
            <a:endParaRPr sz="1200">
              <a:latin typeface="Georgia"/>
              <a:cs typeface="Georgia"/>
            </a:endParaRPr>
          </a:p>
          <a:p>
            <a:pPr algn="r" marR="6985">
              <a:lnSpc>
                <a:spcPct val="100000"/>
              </a:lnSpc>
              <a:spcBef>
                <a:spcPts val="1175"/>
              </a:spcBef>
            </a:pPr>
            <a:r>
              <a:rPr dirty="0" sz="1200" spc="-25" b="1">
                <a:latin typeface="Georgia"/>
                <a:cs typeface="Georgia"/>
              </a:rPr>
              <a:t>78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78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81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</a:pPr>
            <a:r>
              <a:rPr dirty="0" sz="1200" spc="-25">
                <a:latin typeface="Georgia"/>
                <a:cs typeface="Georgia"/>
              </a:rPr>
              <a:t>81</a:t>
            </a:r>
            <a:endParaRPr sz="1200">
              <a:latin typeface="Georgia"/>
              <a:cs typeface="Georgia"/>
            </a:endParaRPr>
          </a:p>
          <a:p>
            <a:pPr algn="r" marR="6985">
              <a:lnSpc>
                <a:spcPct val="100000"/>
              </a:lnSpc>
              <a:spcBef>
                <a:spcPts val="1175"/>
              </a:spcBef>
            </a:pPr>
            <a:r>
              <a:rPr dirty="0" sz="1200" spc="-25" b="1">
                <a:latin typeface="Georgia"/>
                <a:cs typeface="Georgia"/>
              </a:rPr>
              <a:t>82</a:t>
            </a:r>
            <a:endParaRPr sz="1200">
              <a:latin typeface="Georgia"/>
              <a:cs typeface="Georgia"/>
            </a:endParaRPr>
          </a:p>
          <a:p>
            <a:pPr algn="r" marR="698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82</a:t>
            </a:r>
            <a:endParaRPr sz="1200">
              <a:latin typeface="Georgia"/>
              <a:cs typeface="Georgia"/>
            </a:endParaRPr>
          </a:p>
          <a:p>
            <a:pPr algn="r" marR="698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83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85</a:t>
            </a:r>
            <a:endParaRPr sz="1200">
              <a:latin typeface="Georgia"/>
              <a:cs typeface="Georgi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87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89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91</a:t>
            </a:r>
            <a:endParaRPr sz="1200">
              <a:latin typeface="Georgia"/>
              <a:cs typeface="Georg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91</a:t>
            </a:r>
            <a:endParaRPr sz="1200">
              <a:latin typeface="Georgia"/>
              <a:cs typeface="Georgia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Georgia"/>
                <a:cs typeface="Georgia"/>
              </a:rPr>
              <a:t>92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202283" y="8826454"/>
            <a:ext cx="11931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Georgia"/>
                <a:cs typeface="Georgia"/>
              </a:rPr>
              <a:t>visualizza</a:t>
            </a:r>
            <a:r>
              <a:rPr dirty="0" sz="1000" spc="35">
                <a:latin typeface="Georgia"/>
                <a:cs typeface="Georgia"/>
              </a:rPr>
              <a:t> </a:t>
            </a:r>
            <a:r>
              <a:rPr dirty="0" sz="1000">
                <a:latin typeface="Georgia"/>
                <a:cs typeface="Georgia"/>
              </a:rPr>
              <a:t>il</a:t>
            </a:r>
            <a:r>
              <a:rPr dirty="0" sz="1000" spc="40">
                <a:latin typeface="Georgia"/>
                <a:cs typeface="Georgia"/>
              </a:rPr>
              <a:t> </a:t>
            </a:r>
            <a:r>
              <a:rPr dirty="0" sz="1000" spc="-10">
                <a:latin typeface="Georgia"/>
                <a:cs typeface="Georgia"/>
              </a:rPr>
              <a:t>prodotto</a:t>
            </a:r>
            <a:endParaRPr sz="10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34008" y="1283055"/>
          <a:ext cx="5975350" cy="7549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7359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9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55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5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“Presenta</a:t>
                      </a:r>
                      <a:r>
                        <a:rPr dirty="0" sz="1200" spc="19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offerta” nella pagina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10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789940" algn="l"/>
                          <a:tab pos="144970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Invia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l’offerta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al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052195" algn="l"/>
                          <a:tab pos="140779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venditore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ha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creato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quell’asta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Extensions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spc="4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Compra-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20">
                          <a:latin typeface="Georgia"/>
                          <a:cs typeface="Georgia"/>
                        </a:rPr>
                        <a:t>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1145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compratore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annulla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3.a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4.a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1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B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619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4998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Errore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campi</a:t>
                      </a:r>
                      <a:r>
                        <a:rPr dirty="0" sz="1200" spc="2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25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compi-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lati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3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 rowSpan="3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15">
                          <a:latin typeface="Georgia"/>
                          <a:cs typeface="Georgia"/>
                        </a:rPr>
                        <a:t>C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514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produce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risultati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0490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Nessun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risultato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in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6.c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4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41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bot-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tone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400">
                          <a:latin typeface="Georgia"/>
                          <a:cs typeface="Georgia"/>
                        </a:rPr>
                        <a:t>   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2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 rowSpan="3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550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132715">
                        <a:lnSpc>
                          <a:spcPts val="1200"/>
                        </a:lnSpc>
                        <a:spcBef>
                          <a:spcPts val="20"/>
                        </a:spcBef>
                      </a:pPr>
                      <a:r>
                        <a:rPr dirty="0" sz="1000">
                          <a:latin typeface="Georgia"/>
                          <a:cs typeface="Georgia"/>
                        </a:rPr>
                        <a:t>L’asta</a:t>
                      </a:r>
                      <a:r>
                        <a:rPr dirty="0" sz="10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0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0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prodotto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selezionato</a:t>
                      </a:r>
                      <a:r>
                        <a:rPr dirty="0" sz="10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0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è</a:t>
                      </a:r>
                      <a:r>
                        <a:rPr dirty="0" sz="10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più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attiva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7.d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Errore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scaduta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8.d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4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41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bot-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tone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400">
                          <a:latin typeface="Georgia"/>
                          <a:cs typeface="Georgia"/>
                        </a:rPr>
                        <a:t>   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5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85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ts val="142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03835">
                        <a:lnSpc>
                          <a:spcPts val="1200"/>
                        </a:lnSpc>
                        <a:spcBef>
                          <a:spcPts val="20"/>
                        </a:spcBef>
                      </a:pPr>
                      <a:r>
                        <a:rPr dirty="0" sz="10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0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0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torna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0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0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Risultati Ricerca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6.e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4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41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bot-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tone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335">
                          <a:latin typeface="Georgia"/>
                          <a:cs typeface="Georgia"/>
                        </a:rPr>
                        <a:t>  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Risultati 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2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5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ts val="142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43204">
                        <a:lnSpc>
                          <a:spcPts val="1200"/>
                        </a:lnSpc>
                      </a:pPr>
                      <a:r>
                        <a:rPr dirty="0" sz="10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0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0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torna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0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mentre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8.f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4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41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bot-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tone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400">
                          <a:latin typeface="Georgia"/>
                          <a:cs typeface="Georgia"/>
                        </a:rPr>
                        <a:t>   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134008" y="1429829"/>
          <a:ext cx="5975350" cy="3862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5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127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G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80010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0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0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0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35">
                          <a:latin typeface="Georgia"/>
                          <a:cs typeface="Georgia"/>
                        </a:rPr>
                        <a:t>inserisce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0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importo</a:t>
                      </a:r>
                      <a:r>
                        <a:rPr dirty="0" sz="10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0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valido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10.g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Errore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im-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porto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valido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of-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ferta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7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SUB-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VARIATIONS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spc="4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Compra-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H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compratore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presenta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una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nuova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offerta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dalla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1.h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2.h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3.h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3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3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se-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guite</a:t>
                      </a:r>
                      <a:r>
                        <a:rPr dirty="0" sz="1200" spc="3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3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4.h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Mostra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Aste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5.h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4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48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un’asta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quelle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attive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7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2668485" y="5393192"/>
            <a:ext cx="28301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Table 2: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Descrizione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Testuale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Use</a:t>
            </a:r>
            <a:r>
              <a:rPr dirty="0" sz="1200">
                <a:latin typeface="Georgia"/>
                <a:cs typeface="Georgia"/>
              </a:rPr>
              <a:t> Case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#2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202283" y="8594278"/>
            <a:ext cx="110426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>
                <a:latin typeface="Georgia"/>
                <a:cs typeface="Georgia"/>
              </a:rPr>
              <a:t>produce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risultati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34008" y="1429829"/>
          <a:ext cx="5975350" cy="719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Use</a:t>
                      </a:r>
                      <a:r>
                        <a:rPr dirty="0" sz="1200" spc="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200" spc="1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70" b="1">
                          <a:latin typeface="Georgia"/>
                          <a:cs typeface="Georgia"/>
                        </a:rPr>
                        <a:t>#3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Goal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utente registrato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(compratore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venditore)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vuole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cercare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un’asta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Preconditions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deve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aver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effettuato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successo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1036319" algn="l"/>
                        </a:tabLst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Success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End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registrato</a:t>
                      </a:r>
                      <a:r>
                        <a:rPr dirty="0" sz="1200" spc="1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riesce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vedere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1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lista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1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più</a:t>
                      </a:r>
                      <a:r>
                        <a:rPr dirty="0" sz="1200" spc="1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1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che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corrispondono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alla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propria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Description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20">
                          <a:latin typeface="Georgia"/>
                          <a:cs typeface="Georgia"/>
                        </a:rPr>
                        <a:t>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“Cerca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Asta”</a:t>
                      </a:r>
                      <a:r>
                        <a:rPr dirty="0" sz="1200" spc="3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  <a:tabLst>
                          <a:tab pos="105981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Seleziona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“Fil-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tro”</a:t>
                      </a:r>
                      <a:r>
                        <a:rPr dirty="0" sz="1200" spc="4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prodotto/categoria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cercare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“Cerca”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5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6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74394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relativo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all’asta corrispondente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7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Scheda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Extensions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20">
                          <a:latin typeface="Georgia"/>
                          <a:cs typeface="Georgia"/>
                        </a:rPr>
                        <a:t>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97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annulla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3.a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4.a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1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B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80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nome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4998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Errore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campi</a:t>
                      </a:r>
                      <a:r>
                        <a:rPr dirty="0" sz="1200" spc="2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25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compi-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lati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3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15">
                          <a:latin typeface="Georgia"/>
                          <a:cs typeface="Georgia"/>
                        </a:rPr>
                        <a:t>C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4.c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0490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Nessun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risultato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in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134008" y="1280528"/>
          <a:ext cx="5975350" cy="514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36893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5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indietro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2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92201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307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torna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mentre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6.d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3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freccia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per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tornare</a:t>
                      </a:r>
                      <a:r>
                        <a:rPr dirty="0" sz="1200" spc="375">
                          <a:latin typeface="Georgia"/>
                          <a:cs typeface="Georgia"/>
                        </a:rPr>
                        <a:t>  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indietro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nella pagina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Scheda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pagina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SUB-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VARIATIONS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407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cerca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1.e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2.e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3.e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3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3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se-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guite</a:t>
                      </a:r>
                      <a:r>
                        <a:rPr dirty="0" sz="1200" spc="3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3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4.e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918844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messaggio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89000" algn="l"/>
                          <a:tab pos="130810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nessun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pre-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6.e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"Cerca"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5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2668485" y="6530655"/>
            <a:ext cx="28301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Table 3: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Descrizione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Testuale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Use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Case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30">
                <a:latin typeface="Georgia"/>
                <a:cs typeface="Georgia"/>
              </a:rPr>
              <a:t>#3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134008" y="7413891"/>
          <a:ext cx="5975350" cy="1302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4476750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Use</a:t>
                      </a:r>
                      <a:r>
                        <a:rPr dirty="0" sz="1200" spc="1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200" spc="1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55" b="1">
                          <a:latin typeface="Georgia"/>
                          <a:cs typeface="Georgia"/>
                        </a:rPr>
                        <a:t>#4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creatore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un’asta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Goal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registrato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(compratore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venditore)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vuole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visualizzare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informazioni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altro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Preconditions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deve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aver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effettuato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compratore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venditore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successo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1036319" algn="l"/>
                        </a:tabLst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Success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End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Conditions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registrato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riesce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vedere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informazioni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altro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(email,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short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bio,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sito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web,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ecc.)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134008" y="1429829"/>
          <a:ext cx="5975350" cy="7171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371475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Description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20">
                          <a:latin typeface="Georgia"/>
                          <a:cs typeface="Georgia"/>
                        </a:rPr>
                        <a:t>1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“Cerca</a:t>
                      </a:r>
                      <a:r>
                        <a:rPr dirty="0" sz="1200" spc="2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Asta”</a:t>
                      </a:r>
                      <a:r>
                        <a:rPr dirty="0" sz="1200" spc="3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nella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  <a:tabLst>
                          <a:tab pos="105981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Seleziona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“Fil-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tro”</a:t>
                      </a:r>
                      <a:r>
                        <a:rPr dirty="0" sz="1200" spc="4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3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prodotto/categoria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cercare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“Cerca”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5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6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74394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relativo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all’asta corrispondente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7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  <a:tabLst>
                          <a:tab pos="113538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Scheda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prodotto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8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Clicca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nome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del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creatore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dell’asta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9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Extensions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20">
                          <a:latin typeface="Georgia"/>
                          <a:cs typeface="Georgia"/>
                        </a:rPr>
                        <a:t>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97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annulla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3.a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4.a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indietro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1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B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180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inserisce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nome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5.b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4998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Errore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campi</a:t>
                      </a:r>
                      <a:r>
                        <a:rPr dirty="0" sz="1200" spc="2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25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compi-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lati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3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15">
                          <a:latin typeface="Georgia"/>
                          <a:cs typeface="Georgia"/>
                        </a:rPr>
                        <a:t>C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514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produce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risultati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4.c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70"/>
                        </a:lnSpc>
                        <a:tabLst>
                          <a:tab pos="110490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Nessun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risultato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r>
                        <a:rPr dirty="0" sz="1200" spc="1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in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Risultati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Ricerca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5.c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indietro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134008" y="1303934"/>
          <a:ext cx="5975350" cy="625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685"/>
                <a:gridCol w="1416685"/>
                <a:gridCol w="1416684"/>
                <a:gridCol w="1642745"/>
              </a:tblGrid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5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2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 rowSpan="2">
                  <a:txBody>
                    <a:bodyPr/>
                    <a:lstStyle/>
                    <a:p>
                      <a:pPr marL="78105">
                        <a:lnSpc>
                          <a:spcPts val="1420"/>
                        </a:lnSpc>
                        <a:spcBef>
                          <a:spcPts val="1275"/>
                        </a:spcBef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231775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0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va</a:t>
                      </a:r>
                      <a:r>
                        <a:rPr dirty="0" sz="10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indietro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dopo</a:t>
                      </a:r>
                      <a:r>
                        <a:rPr dirty="0" sz="10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0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ricerca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6.d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3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freccia</a:t>
                      </a:r>
                      <a:r>
                        <a:rPr dirty="0" sz="1200" spc="3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per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tornare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indietro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5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35" b="1">
                          <a:latin typeface="Georgia"/>
                          <a:cs typeface="Georgia"/>
                        </a:rPr>
                        <a:t>Sub-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variations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Step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28040" algn="l"/>
                        </a:tabLst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Attore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registrato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990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visualizza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Scheda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prodotto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dalle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1.e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profilo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2.e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Pro-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34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3.e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3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3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se-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guite</a:t>
                      </a:r>
                      <a:r>
                        <a:rPr dirty="0" sz="1200" spc="3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3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pagina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4.e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Mostra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Aste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Seguite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9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5.e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56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relativo</a:t>
                      </a:r>
                      <a:r>
                        <a:rPr dirty="0" sz="1200" spc="20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all’asta</a:t>
                      </a:r>
                      <a:r>
                        <a:rPr dirty="0" sz="1200" spc="2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selezionare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7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5499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ts val="142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121285">
                        <a:lnSpc>
                          <a:spcPts val="1200"/>
                        </a:lnSpc>
                        <a:spcBef>
                          <a:spcPts val="20"/>
                        </a:spcBef>
                      </a:pPr>
                      <a:r>
                        <a:rPr dirty="0" sz="1000">
                          <a:latin typeface="Georgia"/>
                          <a:cs typeface="Georgia"/>
                        </a:rPr>
                        <a:t>L’utente</a:t>
                      </a:r>
                      <a:r>
                        <a:rPr dirty="0" sz="10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0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25">
                          <a:latin typeface="Georgia"/>
                          <a:cs typeface="Georgia"/>
                        </a:rPr>
                        <a:t>la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Scheda</a:t>
                      </a:r>
                      <a:r>
                        <a:rPr dirty="0" sz="10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>
                          <a:latin typeface="Georgia"/>
                          <a:cs typeface="Georgia"/>
                        </a:rPr>
                        <a:t>prodotto</a:t>
                      </a:r>
                      <a:r>
                        <a:rPr dirty="0" sz="10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000" spc="-10">
                          <a:latin typeface="Georgia"/>
                          <a:cs typeface="Georgia"/>
                        </a:rPr>
                        <a:t>dalle Notifiche</a:t>
                      </a:r>
                      <a:endParaRPr sz="1000">
                        <a:latin typeface="Georgia"/>
                        <a:cs typeface="Georgia"/>
                      </a:endParaRPr>
                    </a:p>
                  </a:txBody>
                  <a:tcPr marL="0" marR="0" marB="0" marT="387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1.f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bottone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nella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pag-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Home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63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7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2.f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23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pagina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tifiche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004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7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3.f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3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Visualizza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tifica</a:t>
                      </a:r>
                      <a:r>
                        <a:rPr dirty="0" sz="1200" spc="390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riguardante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sta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partecipando</a:t>
                      </a:r>
                      <a:r>
                        <a:rPr dirty="0" sz="1200" spc="484">
                          <a:latin typeface="Georgia"/>
                          <a:cs typeface="Georgia"/>
                        </a:rPr>
                        <a:t>  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e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preme</a:t>
                      </a:r>
                      <a:r>
                        <a:rPr dirty="0" sz="1200" spc="26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sul</a:t>
                      </a:r>
                      <a:r>
                        <a:rPr dirty="0" sz="1200" spc="26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nome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dell’asta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7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78105">
                        <a:lnSpc>
                          <a:spcPts val="123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Ricomincia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passo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7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main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scenario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2668485" y="7659888"/>
            <a:ext cx="28301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Table 4: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Descrizione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Testuale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Use</a:t>
            </a:r>
            <a:r>
              <a:rPr dirty="0" sz="1200">
                <a:latin typeface="Georgia"/>
                <a:cs typeface="Georgia"/>
              </a:rPr>
              <a:t> Case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25">
                <a:latin typeface="Georgia"/>
                <a:cs typeface="Georgia"/>
              </a:rPr>
              <a:t>#4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27886" y="1171055"/>
            <a:ext cx="5304790" cy="471360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998219">
              <a:lnSpc>
                <a:spcPct val="100000"/>
              </a:lnSpc>
              <a:spcBef>
                <a:spcPts val="875"/>
              </a:spcBef>
              <a:tabLst>
                <a:tab pos="1520190" algn="l"/>
              </a:tabLst>
            </a:pPr>
            <a:r>
              <a:rPr dirty="0" sz="1200" spc="-10" b="1">
                <a:latin typeface="Georgia"/>
                <a:cs typeface="Georgia"/>
              </a:rPr>
              <a:t>2.1.5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0" b="1">
                <a:latin typeface="Georgia"/>
                <a:cs typeface="Georgia"/>
              </a:rPr>
              <a:t>Individuazione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del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target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degli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utenti</a:t>
            </a:r>
            <a:endParaRPr sz="1200">
              <a:latin typeface="Georgia"/>
              <a:cs typeface="Georgia"/>
            </a:endParaRPr>
          </a:p>
          <a:p>
            <a:pPr algn="ctr" marL="12065" marR="5080">
              <a:lnSpc>
                <a:spcPct val="100000"/>
              </a:lnSpc>
              <a:spcBef>
                <a:spcPts val="775"/>
              </a:spcBef>
            </a:pPr>
            <a:r>
              <a:rPr dirty="0" sz="1200" spc="-30">
                <a:latin typeface="Georgia"/>
                <a:cs typeface="Georgia"/>
              </a:rPr>
              <a:t>Individuare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target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passo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fondamentale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nell’ambito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>
                <a:latin typeface="Georgia"/>
                <a:cs typeface="Georgia"/>
              </a:rPr>
              <a:t>un </a:t>
            </a:r>
            <a:r>
              <a:rPr dirty="0" sz="1200" spc="-35">
                <a:latin typeface="Georgia"/>
                <a:cs typeface="Georgia"/>
              </a:rPr>
              <a:t>software,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poichè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consiste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comprendere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chi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>
                <a:latin typeface="Georgia"/>
                <a:cs typeface="Georgia"/>
              </a:rPr>
              <a:t> gli </a:t>
            </a:r>
            <a:r>
              <a:rPr dirty="0" sz="1200" spc="-10">
                <a:latin typeface="Georgia"/>
                <a:cs typeface="Georgia"/>
              </a:rPr>
              <a:t>utenti,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quali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le</a:t>
            </a:r>
            <a:r>
              <a:rPr dirty="0" sz="1200" spc="5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loro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esigenze,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preferenze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abitudini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utilizzo,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quale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contesto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utilizzeranno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software.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Questo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processo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permette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creare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documentazione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 </a:t>
            </a:r>
            <a:r>
              <a:rPr dirty="0" sz="1200" spc="-30">
                <a:latin typeface="Georgia"/>
                <a:cs typeface="Georgia"/>
              </a:rPr>
              <a:t>un’interfaccia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grafica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rispondano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efficacemente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necessità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specifiche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 spc="-30">
                <a:latin typeface="Georgia"/>
                <a:cs typeface="Georgia"/>
              </a:rPr>
              <a:t>ciascun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gruppo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migliorando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così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l’usabilità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soddisfazione </a:t>
            </a:r>
            <a:r>
              <a:rPr dirty="0" sz="1200" spc="-45">
                <a:latin typeface="Georgia"/>
                <a:cs typeface="Georgia"/>
              </a:rPr>
              <a:t>complessiva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degli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usufruitore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piattaforma.</a:t>
            </a:r>
            <a:r>
              <a:rPr dirty="0" sz="1200" spc="1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quanto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riguarda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software </a:t>
            </a:r>
            <a:r>
              <a:rPr dirty="0" sz="1200" spc="-35">
                <a:latin typeface="Georgia"/>
                <a:cs typeface="Georgia"/>
              </a:rPr>
              <a:t>DietiDeals24,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analizzando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vari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contesti,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identificato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due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gruppi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 spc="-10">
                <a:latin typeface="Georgia"/>
                <a:cs typeface="Georgia"/>
              </a:rPr>
              <a:t>utenti:</a:t>
            </a:r>
            <a:endParaRPr sz="1200">
              <a:latin typeface="Georgia"/>
              <a:cs typeface="Georgia"/>
            </a:endParaRPr>
          </a:p>
          <a:p>
            <a:pPr marL="375285" indent="-187960">
              <a:lnSpc>
                <a:spcPct val="100000"/>
              </a:lnSpc>
              <a:spcBef>
                <a:spcPts val="1340"/>
              </a:spcBef>
              <a:buFont typeface="Georgia"/>
              <a:buAutoNum type="arabicPeriod"/>
              <a:tabLst>
                <a:tab pos="375285" algn="l"/>
              </a:tabLst>
            </a:pPr>
            <a:r>
              <a:rPr dirty="0" sz="1200" spc="-10" b="1">
                <a:latin typeface="Georgia"/>
                <a:cs typeface="Georgia"/>
              </a:rPr>
              <a:t>Venditore</a:t>
            </a:r>
            <a:endParaRPr sz="1200">
              <a:latin typeface="Georgia"/>
              <a:cs typeface="Georgia"/>
            </a:endParaRPr>
          </a:p>
          <a:p>
            <a:pPr marL="375285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75285" algn="l"/>
              </a:tabLst>
            </a:pPr>
            <a:r>
              <a:rPr dirty="0" sz="1200" spc="-10" b="1">
                <a:latin typeface="Georgia"/>
                <a:cs typeface="Georgia"/>
              </a:rPr>
              <a:t>Compratore</a:t>
            </a:r>
            <a:endParaRPr sz="1200">
              <a:latin typeface="Georgia"/>
              <a:cs typeface="Georgia"/>
            </a:endParaRPr>
          </a:p>
          <a:p>
            <a:pPr algn="ctr" marL="28575" marR="20955">
              <a:lnSpc>
                <a:spcPct val="100000"/>
              </a:lnSpc>
              <a:spcBef>
                <a:spcPts val="1300"/>
              </a:spcBef>
            </a:pPr>
            <a:r>
              <a:rPr dirty="0" sz="1200">
                <a:latin typeface="Georgia"/>
                <a:cs typeface="Georgia"/>
              </a:rPr>
              <a:t>Sia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venditori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compratori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potrebbero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essere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privati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professionali,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dunque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da </a:t>
            </a:r>
            <a:r>
              <a:rPr dirty="0" sz="1200">
                <a:latin typeface="Georgia"/>
                <a:cs typeface="Georgia"/>
              </a:rPr>
              <a:t>ciò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deduce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software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questo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può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raccogliere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bacino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utenza </a:t>
            </a:r>
            <a:r>
              <a:rPr dirty="0" sz="1200" spc="-20">
                <a:latin typeface="Georgia"/>
                <a:cs typeface="Georgia"/>
              </a:rPr>
              <a:t>elevato,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formato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esempio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venditori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compratori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occasionali,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da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lavorano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quotidinamente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settore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compra-</a:t>
            </a:r>
            <a:r>
              <a:rPr dirty="0" sz="1200" spc="-20">
                <a:latin typeface="Georgia"/>
                <a:cs typeface="Georgia"/>
              </a:rPr>
              <a:t>vendita.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Inoltre,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ci </a:t>
            </a:r>
            <a:r>
              <a:rPr dirty="0" sz="1200">
                <a:latin typeface="Georgia"/>
                <a:cs typeface="Georgia"/>
              </a:rPr>
              <a:t>sarà una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fetta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vorrà</a:t>
            </a:r>
            <a:r>
              <a:rPr dirty="0" sz="1200">
                <a:latin typeface="Georgia"/>
                <a:cs typeface="Georgia"/>
              </a:rPr>
              <a:t> sia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vendere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comprare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articoli: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ciò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sarà </a:t>
            </a:r>
            <a:r>
              <a:rPr dirty="0" sz="1200" spc="-45">
                <a:latin typeface="Georgia"/>
                <a:cs typeface="Georgia"/>
              </a:rPr>
              <a:t>permesso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nostro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poichè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ogni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utente</a:t>
            </a:r>
            <a:r>
              <a:rPr dirty="0" sz="1200">
                <a:latin typeface="Georgia"/>
                <a:cs typeface="Georgia"/>
              </a:rPr>
              <a:t> potra </a:t>
            </a:r>
            <a:r>
              <a:rPr dirty="0" sz="1200" spc="-30">
                <a:latin typeface="Georgia"/>
                <a:cs typeface="Georgia"/>
              </a:rPr>
              <a:t>entrare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sia </a:t>
            </a:r>
            <a:r>
              <a:rPr dirty="0" sz="1200" spc="-35">
                <a:latin typeface="Georgia"/>
                <a:cs typeface="Georgia"/>
              </a:rPr>
              <a:t>come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venditore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come</a:t>
            </a:r>
            <a:r>
              <a:rPr dirty="0" sz="1200" spc="-10">
                <a:latin typeface="Georgia"/>
                <a:cs typeface="Georgia"/>
              </a:rPr>
              <a:t> compratore.</a:t>
            </a:r>
            <a:endParaRPr sz="1200">
              <a:latin typeface="Georgia"/>
              <a:cs typeface="Georgia"/>
            </a:endParaRPr>
          </a:p>
          <a:p>
            <a:pPr algn="ctr" marL="20955" marR="12700">
              <a:lnSpc>
                <a:spcPct val="100000"/>
              </a:lnSpc>
              <a:spcBef>
                <a:spcPts val="30"/>
              </a:spcBef>
            </a:pPr>
            <a:r>
              <a:rPr dirty="0" sz="1200" spc="-20">
                <a:latin typeface="Georgia"/>
                <a:cs typeface="Georgia"/>
              </a:rPr>
              <a:t>Dall’individuazione</a:t>
            </a:r>
            <a:r>
              <a:rPr dirty="0" sz="1200">
                <a:latin typeface="Georgia"/>
                <a:cs typeface="Georgia"/>
              </a:rPr>
              <a:t> del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target di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utenti,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definito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3 </a:t>
            </a:r>
            <a:r>
              <a:rPr dirty="0" sz="1200" spc="-30">
                <a:latin typeface="Georgia"/>
                <a:cs typeface="Georgia"/>
              </a:rPr>
              <a:t>modelli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"Personas",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 </a:t>
            </a:r>
            <a:r>
              <a:rPr dirty="0" sz="1200" spc="-10">
                <a:latin typeface="Georgia"/>
                <a:cs typeface="Georgia"/>
              </a:rPr>
              <a:t>quali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rappresentano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rappresentazioni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fittizie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ideali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create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sulla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base</a:t>
            </a:r>
            <a:r>
              <a:rPr dirty="0" sz="1200" spc="5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precedenti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analisi: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471096"/>
            <a:ext cx="5291571" cy="299286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220910" y="4554382"/>
            <a:ext cx="11188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Persona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1:</a:t>
            </a:r>
            <a:r>
              <a:rPr dirty="0" sz="1200" spc="18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Anna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008" y="5276550"/>
            <a:ext cx="5291571" cy="299286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106839" y="8359823"/>
            <a:ext cx="13474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Persona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2: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Gianluca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283107"/>
            <a:ext cx="5291523" cy="294933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21308" y="4322848"/>
            <a:ext cx="5318760" cy="4359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Georgia"/>
                <a:cs typeface="Georgia"/>
              </a:rPr>
              <a:t>Persona</a:t>
            </a:r>
            <a:r>
              <a:rPr dirty="0" sz="1200">
                <a:latin typeface="Georgia"/>
                <a:cs typeface="Georgia"/>
              </a:rPr>
              <a:t> 3: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Marco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endParaRPr sz="1200">
              <a:latin typeface="Georgia"/>
              <a:cs typeface="Georgia"/>
            </a:endParaRPr>
          </a:p>
          <a:p>
            <a:pPr marL="1136015">
              <a:lnSpc>
                <a:spcPct val="100000"/>
              </a:lnSpc>
              <a:tabLst>
                <a:tab pos="1657985" algn="l"/>
              </a:tabLst>
            </a:pPr>
            <a:r>
              <a:rPr dirty="0" sz="1200" spc="-10" b="1">
                <a:latin typeface="Georgia"/>
                <a:cs typeface="Georgia"/>
              </a:rPr>
              <a:t>2.1.6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40" b="1">
                <a:latin typeface="Georgia"/>
                <a:cs typeface="Georgia"/>
              </a:rPr>
              <a:t>Valutazione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dell’Usabilità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priori</a:t>
            </a:r>
            <a:endParaRPr sz="1200">
              <a:latin typeface="Georgia"/>
              <a:cs typeface="Georgia"/>
            </a:endParaRPr>
          </a:p>
          <a:p>
            <a:pPr algn="ctr" marL="106045" marR="98425">
              <a:lnSpc>
                <a:spcPct val="100000"/>
              </a:lnSpc>
              <a:spcBef>
                <a:spcPts val="780"/>
              </a:spcBef>
            </a:pP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valutazione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dell’usabilità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priori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documentazione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software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a </a:t>
            </a:r>
            <a:r>
              <a:rPr dirty="0" sz="1200" spc="-25">
                <a:latin typeface="Georgia"/>
                <a:cs typeface="Georgia"/>
              </a:rPr>
              <a:t>garantire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documentazione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efficace,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comprensibile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utilizzabile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prima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venga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rilasciata</a:t>
            </a:r>
            <a:r>
              <a:rPr dirty="0" sz="1200">
                <a:latin typeface="Georgia"/>
                <a:cs typeface="Georgia"/>
              </a:rPr>
              <a:t> agli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finali.</a:t>
            </a:r>
            <a:endParaRPr sz="1200">
              <a:latin typeface="Georgia"/>
              <a:cs typeface="Georgia"/>
            </a:endParaRPr>
          </a:p>
          <a:p>
            <a:pPr algn="ctr" marL="12065" marR="5715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questa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fase,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vengono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applicati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principi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euristici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determinate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regole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 </a:t>
            </a:r>
            <a:r>
              <a:rPr dirty="0" sz="1200" spc="-30">
                <a:latin typeface="Georgia"/>
                <a:cs typeface="Georgia"/>
              </a:rPr>
              <a:t>permettano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analizzare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l’interfaccia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fine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identificare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le potenziali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dinamiche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possano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creare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problemi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all’interazione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dell’utente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 l’applicazione.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modello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cui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siamo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basati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riguarda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otto</a:t>
            </a:r>
            <a:r>
              <a:rPr dirty="0" sz="1200" spc="2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regole</a:t>
            </a:r>
            <a:r>
              <a:rPr dirty="0" sz="1200" spc="2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d’oro</a:t>
            </a:r>
            <a:r>
              <a:rPr dirty="0" sz="1200" spc="2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di </a:t>
            </a:r>
            <a:r>
              <a:rPr dirty="0" sz="1200" b="1">
                <a:latin typeface="Georgia"/>
                <a:cs typeface="Georgia"/>
              </a:rPr>
              <a:t>Ben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Schneinderman</a:t>
            </a:r>
            <a:r>
              <a:rPr dirty="0" sz="1200" spc="-70">
                <a:latin typeface="Georgia"/>
                <a:cs typeface="Georgia"/>
              </a:rPr>
              <a:t>,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più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importanti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informatici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epoca, </a:t>
            </a:r>
            <a:r>
              <a:rPr dirty="0" sz="1200" spc="-50">
                <a:latin typeface="Georgia"/>
                <a:cs typeface="Georgia"/>
              </a:rPr>
              <a:t>nonchè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pionere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dell’interazione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uomo-</a:t>
            </a:r>
            <a:r>
              <a:rPr dirty="0" sz="1200" spc="-35">
                <a:latin typeface="Georgia"/>
                <a:cs typeface="Georgia"/>
              </a:rPr>
              <a:t>computer.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Alcune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euristiche </a:t>
            </a:r>
            <a:r>
              <a:rPr dirty="0" sz="1200" spc="-35">
                <a:latin typeface="Georgia"/>
                <a:cs typeface="Georgia"/>
              </a:rPr>
              <a:t>ampiamente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conosciute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campo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dell’usabilità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formulate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Ben </a:t>
            </a:r>
            <a:r>
              <a:rPr dirty="0" sz="1200" spc="-45">
                <a:latin typeface="Georgia"/>
                <a:cs typeface="Georgia"/>
              </a:rPr>
              <a:t>Shneiderman,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pionieri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dell’interazione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uomo-</a:t>
            </a:r>
            <a:r>
              <a:rPr dirty="0" sz="1200" spc="-35">
                <a:latin typeface="Georgia"/>
                <a:cs typeface="Georgia"/>
              </a:rPr>
              <a:t>macchina.</a:t>
            </a:r>
            <a:r>
              <a:rPr dirty="0" sz="1200" spc="1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Gold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Rules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linee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guida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fondamentali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progettazione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interfacce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efficaci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ed </a:t>
            </a:r>
            <a:r>
              <a:rPr dirty="0" sz="1200" spc="-10">
                <a:latin typeface="Georgia"/>
                <a:cs typeface="Georgia"/>
              </a:rPr>
              <a:t>usabili.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seguito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elenchiamo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otto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regole:</a:t>
            </a:r>
            <a:endParaRPr sz="1200">
              <a:latin typeface="Georgia"/>
              <a:cs typeface="Georgia"/>
            </a:endParaRPr>
          </a:p>
          <a:p>
            <a:pPr algn="just" marL="382270" indent="-187960">
              <a:lnSpc>
                <a:spcPct val="100000"/>
              </a:lnSpc>
              <a:spcBef>
                <a:spcPts val="1345"/>
              </a:spcBef>
              <a:buFont typeface="Georgia"/>
              <a:buAutoNum type="arabicPeriod"/>
              <a:tabLst>
                <a:tab pos="382270" algn="l"/>
              </a:tabLst>
            </a:pPr>
            <a:r>
              <a:rPr dirty="0" sz="1200" spc="-35" b="1">
                <a:latin typeface="Georgia"/>
                <a:cs typeface="Georgia"/>
              </a:rPr>
              <a:t>Coerenza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</a:t>
            </a:r>
            <a:r>
              <a:rPr dirty="0" sz="1200" spc="8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tutti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i</a:t>
            </a:r>
            <a:r>
              <a:rPr dirty="0" sz="1200" spc="8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costi</a:t>
            </a:r>
            <a:endParaRPr sz="1200">
              <a:latin typeface="Georgia"/>
              <a:cs typeface="Georgia"/>
            </a:endParaRPr>
          </a:p>
          <a:p>
            <a:pPr algn="just" marL="384175" marR="508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All’interno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sistema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verranno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usate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terminologie,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layout,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colori,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com- </a:t>
            </a:r>
            <a:r>
              <a:rPr dirty="0" sz="1200" spc="-25">
                <a:latin typeface="Georgia"/>
                <a:cs typeface="Georgia"/>
              </a:rPr>
              <a:t>portamenti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uniformi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tutta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l’interfaccia.</a:t>
            </a:r>
            <a:r>
              <a:rPr dirty="0" sz="1200" spc="2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coerenza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aiuta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a </a:t>
            </a:r>
            <a:r>
              <a:rPr dirty="0" sz="1200" spc="-40">
                <a:latin typeface="Georgia"/>
                <a:cs typeface="Georgia"/>
              </a:rPr>
              <a:t>prevedere</a:t>
            </a:r>
            <a:r>
              <a:rPr dirty="0" sz="1200" spc="-10">
                <a:latin typeface="Georgia"/>
                <a:cs typeface="Georgia"/>
              </a:rPr>
              <a:t> cosa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accadrà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seguito.</a:t>
            </a:r>
            <a:endParaRPr sz="1200">
              <a:latin typeface="Georgia"/>
              <a:cs typeface="Georgia"/>
            </a:endParaRPr>
          </a:p>
          <a:p>
            <a:pPr algn="just" marL="382270" indent="-187960">
              <a:lnSpc>
                <a:spcPct val="100000"/>
              </a:lnSpc>
              <a:spcBef>
                <a:spcPts val="1010"/>
              </a:spcBef>
              <a:buFont typeface="Georgia"/>
              <a:buAutoNum type="arabicPeriod" startAt="2"/>
              <a:tabLst>
                <a:tab pos="382270" algn="l"/>
              </a:tabLst>
            </a:pPr>
            <a:r>
              <a:rPr dirty="0" sz="1200" spc="-30" b="1">
                <a:latin typeface="Georgia"/>
                <a:cs typeface="Georgia"/>
              </a:rPr>
              <a:t>Usabilità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universale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303045" y="1270353"/>
            <a:ext cx="5148580" cy="5370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02565" marR="1651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latin typeface="Georgia"/>
                <a:cs typeface="Georgia"/>
              </a:rPr>
              <a:t>L’interfaccia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avrà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scorciatoie,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comandi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rapidi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macro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oper- </a:t>
            </a:r>
            <a:r>
              <a:rPr dirty="0" sz="1200" spc="-25">
                <a:latin typeface="Georgia"/>
                <a:cs typeface="Georgia"/>
              </a:rPr>
              <a:t>azioni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comuni,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riducendo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tempo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sforzi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esperti.</a:t>
            </a:r>
            <a:endParaRPr sz="1200">
              <a:latin typeface="Georgia"/>
              <a:cs typeface="Georgia"/>
            </a:endParaRPr>
          </a:p>
          <a:p>
            <a:pPr algn="just" marL="200660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3"/>
              <a:tabLst>
                <a:tab pos="200660" algn="l"/>
              </a:tabLst>
            </a:pPr>
            <a:r>
              <a:rPr dirty="0" sz="1200" spc="-45" b="1">
                <a:latin typeface="Georgia"/>
                <a:cs typeface="Georgia"/>
              </a:rPr>
              <a:t>Offrire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riscontri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informativi</a:t>
            </a:r>
            <a:endParaRPr sz="1200">
              <a:latin typeface="Georgia"/>
              <a:cs typeface="Georgia"/>
            </a:endParaRPr>
          </a:p>
          <a:p>
            <a:pPr algn="just" marL="202565" marR="1524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Ad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ogni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azione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sarà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risposta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dell’interfaccia,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modo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tale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che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ogni </a:t>
            </a:r>
            <a:r>
              <a:rPr dirty="0" sz="1200" spc="-10">
                <a:latin typeface="Georgia"/>
                <a:cs typeface="Georgia"/>
              </a:rPr>
              <a:t>utente </a:t>
            </a:r>
            <a:r>
              <a:rPr dirty="0" sz="1200">
                <a:latin typeface="Georgia"/>
                <a:cs typeface="Georgia"/>
              </a:rPr>
              <a:t>abbia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piena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cio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succendendo</a:t>
            </a:r>
            <a:r>
              <a:rPr dirty="0" sz="1200">
                <a:latin typeface="Georgia"/>
                <a:cs typeface="Georgia"/>
              </a:rPr>
              <a:t> in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ogni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momento.</a:t>
            </a:r>
            <a:endParaRPr sz="1200">
              <a:latin typeface="Georgia"/>
              <a:cs typeface="Georgia"/>
            </a:endParaRPr>
          </a:p>
          <a:p>
            <a:pPr algn="just" marL="200660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4"/>
              <a:tabLst>
                <a:tab pos="200660" algn="l"/>
              </a:tabLst>
            </a:pPr>
            <a:r>
              <a:rPr dirty="0" sz="1200" spc="-35" b="1">
                <a:latin typeface="Georgia"/>
                <a:cs typeface="Georgia"/>
              </a:rPr>
              <a:t>Dialogo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con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gli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utilizzatori</a:t>
            </a:r>
            <a:endParaRPr sz="1200">
              <a:latin typeface="Georgia"/>
              <a:cs typeface="Georgia"/>
            </a:endParaRPr>
          </a:p>
          <a:p>
            <a:pPr algn="just" marL="202565" marR="1651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sequenze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azioni </a:t>
            </a:r>
            <a:r>
              <a:rPr dirty="0" sz="1200" spc="-25">
                <a:latin typeface="Georgia"/>
                <a:cs typeface="Georgia"/>
              </a:rPr>
              <a:t>devono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essere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organizzate </a:t>
            </a:r>
            <a:r>
              <a:rPr dirty="0" sz="1200">
                <a:latin typeface="Georgia"/>
                <a:cs typeface="Georgia"/>
              </a:rPr>
              <a:t>con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un’inizio,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punto </a:t>
            </a:r>
            <a:r>
              <a:rPr dirty="0" sz="1200" spc="-25">
                <a:latin typeface="Georgia"/>
                <a:cs typeface="Georgia"/>
              </a:rPr>
              <a:t>in- termedio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conclusione.</a:t>
            </a:r>
            <a:r>
              <a:rPr dirty="0" sz="1200" spc="1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Questo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dà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agli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senso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sollievo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 spc="-45">
                <a:latin typeface="Georgia"/>
                <a:cs typeface="Georgia"/>
              </a:rPr>
              <a:t>raggiungimento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degli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obiettivi.</a:t>
            </a:r>
            <a:endParaRPr sz="1200">
              <a:latin typeface="Georgia"/>
              <a:cs typeface="Georgia"/>
            </a:endParaRPr>
          </a:p>
          <a:p>
            <a:pPr algn="just" marL="200660" indent="-187960">
              <a:lnSpc>
                <a:spcPct val="100000"/>
              </a:lnSpc>
              <a:spcBef>
                <a:spcPts val="1010"/>
              </a:spcBef>
              <a:buFont typeface="Georgia"/>
              <a:buAutoNum type="arabicPeriod" startAt="5"/>
              <a:tabLst>
                <a:tab pos="200660" algn="l"/>
              </a:tabLst>
            </a:pPr>
            <a:r>
              <a:rPr dirty="0" sz="1200" spc="-35" b="1">
                <a:latin typeface="Georgia"/>
                <a:cs typeface="Georgia"/>
              </a:rPr>
              <a:t>Prevenire</a:t>
            </a:r>
            <a:r>
              <a:rPr dirty="0" sz="1200" b="1">
                <a:latin typeface="Georgia"/>
                <a:cs typeface="Georgia"/>
              </a:rPr>
              <a:t> gli </a:t>
            </a:r>
            <a:r>
              <a:rPr dirty="0" sz="1200" spc="-10" b="1">
                <a:latin typeface="Georgia"/>
                <a:cs typeface="Georgia"/>
              </a:rPr>
              <a:t>errori</a:t>
            </a:r>
            <a:endParaRPr sz="1200">
              <a:latin typeface="Georgia"/>
              <a:cs typeface="Georgia"/>
            </a:endParaRPr>
          </a:p>
          <a:p>
            <a:pPr algn="just" marL="202565" marR="5080">
              <a:lnSpc>
                <a:spcPct val="100000"/>
              </a:lnSpc>
              <a:spcBef>
                <a:spcPts val="5"/>
              </a:spcBef>
            </a:pPr>
            <a:r>
              <a:rPr dirty="0" sz="1200" spc="-40">
                <a:latin typeface="Georgia"/>
                <a:cs typeface="Georgia"/>
              </a:rPr>
              <a:t>Prevenire</a:t>
            </a:r>
            <a:r>
              <a:rPr dirty="0" sz="1200" spc="-30">
                <a:latin typeface="Georgia"/>
                <a:cs typeface="Georgia"/>
              </a:rPr>
              <a:t> gli </a:t>
            </a:r>
            <a:r>
              <a:rPr dirty="0" sz="1200" spc="-45">
                <a:latin typeface="Georgia"/>
                <a:cs typeface="Georgia"/>
              </a:rPr>
              <a:t>errori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è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fondamentale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offrire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una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buona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esperienza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all’utente.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questo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motivo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nell’applicazione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verranno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utilizzate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interfacce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create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modo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tale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da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poter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dare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all’utente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un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range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possibilità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più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ristretto,</a:t>
            </a:r>
            <a:r>
              <a:rPr dirty="0" sz="1200" spc="14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che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riguardi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solo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ciò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5">
                <a:latin typeface="Georgia"/>
                <a:cs typeface="Georgia"/>
              </a:rPr>
              <a:t>che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riguarda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del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problema.</a:t>
            </a:r>
            <a:endParaRPr sz="1200">
              <a:latin typeface="Georgia"/>
              <a:cs typeface="Georgia"/>
            </a:endParaRPr>
          </a:p>
          <a:p>
            <a:pPr algn="just" marL="200660" indent="-187960">
              <a:lnSpc>
                <a:spcPct val="100000"/>
              </a:lnSpc>
              <a:spcBef>
                <a:spcPts val="1015"/>
              </a:spcBef>
              <a:buFont typeface="Georgia"/>
              <a:buAutoNum type="arabicPeriod" startAt="6"/>
              <a:tabLst>
                <a:tab pos="200660" algn="l"/>
              </a:tabLst>
            </a:pPr>
            <a:r>
              <a:rPr dirty="0" sz="1200" spc="-45" b="1">
                <a:latin typeface="Georgia"/>
                <a:cs typeface="Georgia"/>
              </a:rPr>
              <a:t>Assicurare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la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versabilità</a:t>
            </a:r>
            <a:endParaRPr sz="1200">
              <a:latin typeface="Georgia"/>
              <a:cs typeface="Georgia"/>
            </a:endParaRPr>
          </a:p>
          <a:p>
            <a:pPr algn="just" marL="202565" marR="1714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quanto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possibile,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azioni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dovrebbero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essere</a:t>
            </a:r>
            <a:r>
              <a:rPr dirty="0" sz="1200" spc="-20">
                <a:latin typeface="Georgia"/>
                <a:cs typeface="Georgia"/>
              </a:rPr>
              <a:t> reversibili.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20">
                <a:latin typeface="Georgia"/>
                <a:cs typeface="Georgia"/>
              </a:rPr>
              <a:t> questo modo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consapevoli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errori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possono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essere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annullati.</a:t>
            </a:r>
            <a:endParaRPr sz="1200">
              <a:latin typeface="Georgia"/>
              <a:cs typeface="Georgia"/>
            </a:endParaRPr>
          </a:p>
          <a:p>
            <a:pPr algn="just" marL="200660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7"/>
              <a:tabLst>
                <a:tab pos="200660" algn="l"/>
              </a:tabLst>
            </a:pPr>
            <a:r>
              <a:rPr dirty="0" sz="1200" spc="-40" b="1">
                <a:latin typeface="Georgia"/>
                <a:cs typeface="Georgia"/>
              </a:rPr>
              <a:t>Garantire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il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controllo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agli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utenti</a:t>
            </a:r>
            <a:endParaRPr sz="1200">
              <a:latin typeface="Georgia"/>
              <a:cs typeface="Georgia"/>
            </a:endParaRPr>
          </a:p>
          <a:p>
            <a:pPr algn="just" marL="202565" marR="1651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utenti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dovrebbero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sentirsi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controllo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delle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loro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azioni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sistema.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design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andrà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minimizzare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azioni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imprevedibili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darà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agli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la </a:t>
            </a:r>
            <a:r>
              <a:rPr dirty="0" sz="1200" spc="-45">
                <a:latin typeface="Georgia"/>
                <a:cs typeface="Georgia"/>
              </a:rPr>
              <a:t>sensazione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padroneggiare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l’interfaccia.</a:t>
            </a:r>
            <a:endParaRPr sz="1200">
              <a:latin typeface="Georgia"/>
              <a:cs typeface="Georgia"/>
            </a:endParaRPr>
          </a:p>
          <a:p>
            <a:pPr algn="just" marL="200660" indent="-187960">
              <a:lnSpc>
                <a:spcPct val="100000"/>
              </a:lnSpc>
              <a:spcBef>
                <a:spcPts val="1010"/>
              </a:spcBef>
              <a:buFont typeface="Georgia"/>
              <a:buAutoNum type="arabicPeriod" startAt="8"/>
              <a:tabLst>
                <a:tab pos="200660" algn="l"/>
              </a:tabLst>
            </a:pPr>
            <a:r>
              <a:rPr dirty="0" sz="1200" spc="-40" b="1">
                <a:latin typeface="Georgia"/>
                <a:cs typeface="Georgia"/>
              </a:rPr>
              <a:t>Ridurre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il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calcolo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di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70" b="1">
                <a:latin typeface="Georgia"/>
                <a:cs typeface="Georgia"/>
              </a:rPr>
              <a:t>memoria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breve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termine</a:t>
            </a:r>
            <a:endParaRPr sz="1200">
              <a:latin typeface="Georgia"/>
              <a:cs typeface="Georgia"/>
            </a:endParaRPr>
          </a:p>
          <a:p>
            <a:pPr algn="just" marL="202565" marR="15240">
              <a:lnSpc>
                <a:spcPct val="100000"/>
              </a:lnSpc>
            </a:pPr>
            <a:r>
              <a:rPr dirty="0" sz="1200" spc="-45">
                <a:latin typeface="Georgia"/>
                <a:cs typeface="Georgia"/>
              </a:rPr>
              <a:t>Verranno</a:t>
            </a:r>
            <a:r>
              <a:rPr dirty="0" sz="1200" spc="-10">
                <a:latin typeface="Georgia"/>
                <a:cs typeface="Georgia"/>
              </a:rPr>
              <a:t> utilizzate </a:t>
            </a:r>
            <a:r>
              <a:rPr dirty="0" sz="1200" spc="-30">
                <a:latin typeface="Georgia"/>
                <a:cs typeface="Georgia"/>
              </a:rPr>
              <a:t>interfacce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che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minimizzino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necessità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ricordare</a:t>
            </a:r>
            <a:r>
              <a:rPr dirty="0" sz="1200" spc="-10">
                <a:latin typeface="Georgia"/>
                <a:cs typeface="Georgia"/>
              </a:rPr>
              <a:t> infor- </a:t>
            </a:r>
            <a:r>
              <a:rPr dirty="0" sz="1200" spc="-30">
                <a:latin typeface="Georgia"/>
                <a:cs typeface="Georgia"/>
              </a:rPr>
              <a:t>mazioni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diverse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parti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-20">
                <a:latin typeface="Georgia"/>
                <a:cs typeface="Georgia"/>
              </a:rPr>
              <a:t> sistema,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evitando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l’utente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debba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memoriz- </a:t>
            </a:r>
            <a:r>
              <a:rPr dirty="0" sz="1200">
                <a:latin typeface="Georgia"/>
                <a:cs typeface="Georgia"/>
              </a:rPr>
              <a:t>zare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informazioni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riportare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schermata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un’altra.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21308" y="1203548"/>
            <a:ext cx="5320030" cy="62960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6395" algn="l"/>
              </a:tabLst>
            </a:pPr>
            <a:r>
              <a:rPr dirty="0" sz="1700" spc="-50" b="1">
                <a:latin typeface="Cambria"/>
                <a:cs typeface="Cambria"/>
              </a:rPr>
              <a:t>1</a:t>
            </a:r>
            <a:r>
              <a:rPr dirty="0" sz="1700" b="1">
                <a:latin typeface="Cambria"/>
                <a:cs typeface="Cambria"/>
              </a:rPr>
              <a:t>	</a:t>
            </a:r>
            <a:r>
              <a:rPr dirty="0" sz="1700" spc="-10" b="1">
                <a:latin typeface="Cambria"/>
                <a:cs typeface="Cambria"/>
              </a:rPr>
              <a:t>Introduzione</a:t>
            </a:r>
            <a:endParaRPr sz="1700">
              <a:latin typeface="Cambria"/>
              <a:cs typeface="Cambria"/>
            </a:endParaRPr>
          </a:p>
          <a:p>
            <a:pPr algn="just" marL="12700" marR="5080">
              <a:lnSpc>
                <a:spcPct val="100000"/>
              </a:lnSpc>
              <a:spcBef>
                <a:spcPts val="1090"/>
              </a:spcBef>
            </a:pPr>
            <a:r>
              <a:rPr dirty="0" sz="1200" spc="-20">
                <a:latin typeface="Georgia"/>
                <a:cs typeface="Georgia"/>
              </a:rPr>
              <a:t>DietiDeals24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piattaforma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che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occupa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gestione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online;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con- </a:t>
            </a:r>
            <a:r>
              <a:rPr dirty="0" sz="1200">
                <a:latin typeface="Georgia"/>
                <a:cs typeface="Georgia"/>
              </a:rPr>
              <a:t>siste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un’applicazione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mobile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performante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affidabile,</a:t>
            </a:r>
            <a:r>
              <a:rPr dirty="0" sz="1200" spc="1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progettata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offrire </a:t>
            </a:r>
            <a:r>
              <a:rPr dirty="0" sz="1200" spc="-20">
                <a:latin typeface="Georgia"/>
                <a:cs typeface="Georgia"/>
              </a:rPr>
              <a:t>un’esperienza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intuitiva,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rapida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piacevole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agli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utenti.</a:t>
            </a:r>
            <a:r>
              <a:rPr dirty="0" sz="1200" spc="3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L’obiettivo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principale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>
                <a:latin typeface="Georgia"/>
                <a:cs typeface="Georgia"/>
              </a:rPr>
              <a:t>tale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software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permettere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compravendita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qualsiasi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oggetto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tramite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sis- </a:t>
            </a:r>
            <a:r>
              <a:rPr dirty="0" sz="1200">
                <a:latin typeface="Georgia"/>
                <a:cs typeface="Georgia"/>
              </a:rPr>
              <a:t>tema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dotato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un’interfaccia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concisa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facilmente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navigabile,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consentendo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-25">
                <a:latin typeface="Georgia"/>
                <a:cs typeface="Georgia"/>
              </a:rPr>
              <a:t> gestione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efficiente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ottimizzata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anche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utenti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inesperti.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</a:t>
            </a:r>
            <a:r>
              <a:rPr dirty="0" sz="1200" spc="-20">
                <a:latin typeface="Georgia"/>
                <a:cs typeface="Georgia"/>
              </a:rPr>
              <a:t> offre</a:t>
            </a:r>
            <a:r>
              <a:rPr dirty="0" sz="1200" spc="-25">
                <a:latin typeface="Georgia"/>
                <a:cs typeface="Georgia"/>
              </a:rPr>
              <a:t> la </a:t>
            </a:r>
            <a:r>
              <a:rPr dirty="0" sz="1200" spc="-20">
                <a:latin typeface="Georgia"/>
                <a:cs typeface="Georgia"/>
              </a:rPr>
              <a:t>possibilità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entrare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due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account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differenti: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venditore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compratore,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a </a:t>
            </a:r>
            <a:r>
              <a:rPr dirty="0" sz="1200" spc="-40">
                <a:latin typeface="Georgia"/>
                <a:cs typeface="Georgia"/>
              </a:rPr>
              <a:t>seconda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delle </a:t>
            </a:r>
            <a:r>
              <a:rPr dirty="0" sz="1200" spc="-30">
                <a:latin typeface="Georgia"/>
                <a:cs typeface="Georgia"/>
              </a:rPr>
              <a:t>nostre</a:t>
            </a:r>
            <a:r>
              <a:rPr dirty="0" sz="1200" spc="-25">
                <a:latin typeface="Georgia"/>
                <a:cs typeface="Georgia"/>
              </a:rPr>
              <a:t> esigenze.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primo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accesso,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l’utente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potrà</a:t>
            </a:r>
            <a:r>
              <a:rPr dirty="0" sz="1200" spc="-25">
                <a:latin typeface="Georgia"/>
                <a:cs typeface="Georgia"/>
              </a:rPr>
              <a:t> registrare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proprio account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scegliere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account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con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cui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entrare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(può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essere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usata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stessa </a:t>
            </a:r>
            <a:r>
              <a:rPr dirty="0" sz="1200" spc="-50">
                <a:latin typeface="Georgia"/>
                <a:cs typeface="Georgia"/>
              </a:rPr>
              <a:t>e-</a:t>
            </a:r>
            <a:r>
              <a:rPr dirty="0" sz="1200">
                <a:latin typeface="Georgia"/>
                <a:cs typeface="Georgia"/>
              </a:rPr>
              <a:t>mail,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 più un </a:t>
            </a:r>
            <a:r>
              <a:rPr dirty="0" sz="1200" spc="-10">
                <a:latin typeface="Georgia"/>
                <a:cs typeface="Georgia"/>
              </a:rPr>
              <a:t>account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venditore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ed uno compratore).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DietiDeals24,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oltre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garantire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vendita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beni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tramite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sistema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differenziano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3 </a:t>
            </a:r>
            <a:r>
              <a:rPr dirty="0" sz="1200" spc="-10">
                <a:latin typeface="Georgia"/>
                <a:cs typeface="Georgia"/>
              </a:rPr>
              <a:t>tipologie,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permette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ricerca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approfondita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aste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attive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con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possibilità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filtrare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categoria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e/o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parola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chiave;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più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usufruitore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può </a:t>
            </a:r>
            <a:r>
              <a:rPr dirty="0" sz="1200">
                <a:latin typeface="Georgia"/>
                <a:cs typeface="Georgia"/>
              </a:rPr>
              <a:t>gestire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personalizzare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propria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pagina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profilo,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ed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esplorare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quelle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altrui,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po- </a:t>
            </a:r>
            <a:r>
              <a:rPr dirty="0" sz="1200">
                <a:latin typeface="Georgia"/>
                <a:cs typeface="Georgia"/>
              </a:rPr>
              <a:t>tendo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visualizzare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tutte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create,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quelle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vinte,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ogni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singolo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utente.</a:t>
            </a:r>
            <a:r>
              <a:rPr dirty="0" sz="1200" spc="1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 venditore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può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creare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due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asta: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ribasso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silenziosa.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Un’asta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ribasso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è </a:t>
            </a:r>
            <a:r>
              <a:rPr dirty="0" sz="1200">
                <a:latin typeface="Georgia"/>
                <a:cs typeface="Georgia"/>
              </a:rPr>
              <a:t>caratterizzata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-20">
                <a:latin typeface="Georgia"/>
                <a:cs typeface="Georgia"/>
              </a:rPr>
              <a:t> prezzo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iniziale </a:t>
            </a:r>
            <a:r>
              <a:rPr dirty="0" sz="1200" spc="-10">
                <a:latin typeface="Georgia"/>
                <a:cs typeface="Georgia"/>
              </a:rPr>
              <a:t>stabilito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dal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venditore,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timer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decre- </a:t>
            </a:r>
            <a:r>
              <a:rPr dirty="0" sz="1200" spc="-25">
                <a:latin typeface="Georgia"/>
                <a:cs typeface="Georgia"/>
              </a:rPr>
              <a:t>mentare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prezzo,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importo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ciascun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decremento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prezzo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minimo segreto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cui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vendere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prodotto.</a:t>
            </a:r>
            <a:r>
              <a:rPr dirty="0" sz="1200" spc="2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raggiungimento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prezzo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minimo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(tramite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decremento),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porterà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fallimento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dell’asta;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primo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compratore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presentare un’offerta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vincerà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l’asta.</a:t>
            </a:r>
            <a:r>
              <a:rPr dirty="0" sz="1200" spc="25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un’asta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silenziosa,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invece,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venditore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specifica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una </a:t>
            </a:r>
            <a:r>
              <a:rPr dirty="0" sz="1200">
                <a:latin typeface="Georgia"/>
                <a:cs typeface="Georgia"/>
              </a:rPr>
              <a:t>data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scadenza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compratori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possono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inviare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offerte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segrete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venditore,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 potranno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essere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accettate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rifiutate.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L’offerta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accettata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sarà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quella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vincente.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 compratore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può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creare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solo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asta: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quella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inversa.</a:t>
            </a:r>
            <a:r>
              <a:rPr dirty="0" sz="1200" spc="2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questa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tipologia,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compratore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specifica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prodotto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richiesto,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prezzo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iniziale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che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disposto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a </a:t>
            </a:r>
            <a:r>
              <a:rPr dirty="0" sz="1200">
                <a:latin typeface="Georgia"/>
                <a:cs typeface="Georgia"/>
              </a:rPr>
              <a:t>pagare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data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scadenza.</a:t>
            </a:r>
            <a:r>
              <a:rPr dirty="0" sz="1200" spc="2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venditori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che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dispongono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quel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determinato prodotto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possono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partecipare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all’asta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presentando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offerte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ribasso.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momento </a:t>
            </a:r>
            <a:r>
              <a:rPr dirty="0" sz="1200">
                <a:latin typeface="Georgia"/>
                <a:cs typeface="Georgia"/>
              </a:rPr>
              <a:t>della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scadenza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dell’asta,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venditore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con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l’offerta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più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bassa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vince.</a:t>
            </a:r>
            <a:r>
              <a:rPr dirty="0" sz="1200" spc="2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DietiDeals24, </a:t>
            </a:r>
            <a:r>
              <a:rPr dirty="0" sz="1200">
                <a:latin typeface="Georgia"/>
                <a:cs typeface="Georgia"/>
              </a:rPr>
              <a:t>dunque,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rappresenta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software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efficiente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grado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consentire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scambio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>
                <a:latin typeface="Georgia"/>
                <a:cs typeface="Georgia"/>
              </a:rPr>
              <a:t>prodotti tramite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compravendita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innovativo</a:t>
            </a:r>
            <a:r>
              <a:rPr dirty="0" sz="1200">
                <a:latin typeface="Georgia"/>
                <a:cs typeface="Georgia"/>
              </a:rPr>
              <a:t> che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dà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possibilità,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 </a:t>
            </a:r>
            <a:r>
              <a:rPr dirty="0" sz="1200" spc="-20">
                <a:latin typeface="Georgia"/>
                <a:cs typeface="Georgia"/>
              </a:rPr>
              <a:t>cliente,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 poter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generare</a:t>
            </a:r>
            <a:r>
              <a:rPr dirty="0" sz="1200">
                <a:latin typeface="Georgia"/>
                <a:cs typeface="Georgia"/>
              </a:rPr>
              <a:t> e </a:t>
            </a:r>
            <a:r>
              <a:rPr dirty="0" sz="1200" spc="-20">
                <a:latin typeface="Georgia"/>
                <a:cs typeface="Georgia"/>
              </a:rPr>
              <a:t>partecipare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 aste di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diverso</a:t>
            </a:r>
            <a:r>
              <a:rPr dirty="0" sz="1200">
                <a:latin typeface="Georgia"/>
                <a:cs typeface="Georgia"/>
              </a:rPr>
              <a:t> tipo in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base alle </a:t>
            </a:r>
            <a:r>
              <a:rPr dirty="0" sz="1200" spc="-10">
                <a:latin typeface="Georgia"/>
                <a:cs typeface="Georgia"/>
              </a:rPr>
              <a:t>proprie necessità.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73708" y="1239987"/>
            <a:ext cx="5267325" cy="56654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R="46355">
              <a:lnSpc>
                <a:spcPct val="100000"/>
              </a:lnSpc>
              <a:spcBef>
                <a:spcPts val="135"/>
              </a:spcBef>
            </a:pPr>
            <a:r>
              <a:rPr dirty="0" sz="1400" b="1">
                <a:latin typeface="Cambria"/>
                <a:cs typeface="Cambria"/>
              </a:rPr>
              <a:t>Test</a:t>
            </a:r>
            <a:r>
              <a:rPr dirty="0" sz="1400" spc="28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di</a:t>
            </a:r>
            <a:r>
              <a:rPr dirty="0" sz="1400" spc="285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usabilità</a:t>
            </a:r>
            <a:endParaRPr sz="1400">
              <a:latin typeface="Cambria"/>
              <a:cs typeface="Cambria"/>
            </a:endParaRPr>
          </a:p>
          <a:p>
            <a:pPr algn="ctr" marL="12065" marR="57150">
              <a:lnSpc>
                <a:spcPct val="100000"/>
              </a:lnSpc>
              <a:spcBef>
                <a:spcPts val="1380"/>
              </a:spcBef>
            </a:pPr>
            <a:r>
              <a:rPr dirty="0" sz="1200" spc="-10">
                <a:latin typeface="Georgia"/>
                <a:cs typeface="Georgia"/>
              </a:rPr>
              <a:t>Abbiamo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completato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parte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valutazione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dell’usabilità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priori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eseguendo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 </a:t>
            </a:r>
            <a:r>
              <a:rPr dirty="0" sz="1200">
                <a:latin typeface="Georgia"/>
                <a:cs typeface="Georgia"/>
              </a:rPr>
              <a:t>Test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usabilità,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cui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scopo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quello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assegnare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completare tramite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mock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Figma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osservare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risultati.</a:t>
            </a:r>
            <a:endParaRPr sz="1200">
              <a:latin typeface="Georgia"/>
              <a:cs typeface="Georgia"/>
            </a:endParaRPr>
          </a:p>
          <a:p>
            <a:pPr algn="ctr" marR="45085">
              <a:lnSpc>
                <a:spcPct val="100000"/>
              </a:lnSpc>
              <a:spcBef>
                <a:spcPts val="15"/>
              </a:spcBef>
            </a:pPr>
            <a:r>
              <a:rPr dirty="0" sz="1200" spc="-20">
                <a:latin typeface="Georgia"/>
                <a:cs typeface="Georgia"/>
              </a:rPr>
              <a:t>Nello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specifico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preso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considerazione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valutatori:</a:t>
            </a:r>
            <a:endParaRPr sz="1200">
              <a:latin typeface="Georgia"/>
              <a:cs typeface="Georgia"/>
            </a:endParaRPr>
          </a:p>
          <a:p>
            <a:pPr marL="329565" indent="-187960">
              <a:lnSpc>
                <a:spcPct val="100000"/>
              </a:lnSpc>
              <a:spcBef>
                <a:spcPts val="1300"/>
              </a:spcBef>
              <a:buFont typeface="Georgia"/>
              <a:buAutoNum type="arabicPeriod"/>
              <a:tabLst>
                <a:tab pos="329565" algn="l"/>
              </a:tabLst>
            </a:pPr>
            <a:r>
              <a:rPr dirty="0" sz="1200" spc="-10" b="1">
                <a:latin typeface="Georgia"/>
                <a:cs typeface="Georgia"/>
              </a:rPr>
              <a:t>Maria</a:t>
            </a:r>
            <a:endParaRPr sz="1200">
              <a:latin typeface="Georgia"/>
              <a:cs typeface="Georgia"/>
            </a:endParaRPr>
          </a:p>
          <a:p>
            <a:pPr marL="3314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Bassa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conoscenza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tecnologica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dominio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dell’applicazione.</a:t>
            </a:r>
            <a:endParaRPr sz="1200">
              <a:latin typeface="Georgia"/>
              <a:cs typeface="Georgia"/>
            </a:endParaRPr>
          </a:p>
          <a:p>
            <a:pPr marL="329565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 startAt="2"/>
              <a:tabLst>
                <a:tab pos="329565" algn="l"/>
              </a:tabLst>
            </a:pPr>
            <a:r>
              <a:rPr dirty="0" sz="1200" spc="-20" b="1">
                <a:latin typeface="Georgia"/>
                <a:cs typeface="Georgia"/>
              </a:rPr>
              <a:t>Luca</a:t>
            </a:r>
            <a:endParaRPr sz="1200">
              <a:latin typeface="Georgia"/>
              <a:cs typeface="Georgia"/>
            </a:endParaRPr>
          </a:p>
          <a:p>
            <a:pPr marL="3314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Alta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conoscenza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tecnologica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dominio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dell’applicazione.</a:t>
            </a:r>
            <a:endParaRPr sz="1200">
              <a:latin typeface="Georgia"/>
              <a:cs typeface="Georgia"/>
            </a:endParaRPr>
          </a:p>
          <a:p>
            <a:pPr marL="329565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 startAt="3"/>
              <a:tabLst>
                <a:tab pos="329565" algn="l"/>
              </a:tabLst>
            </a:pPr>
            <a:r>
              <a:rPr dirty="0" sz="1200" spc="-10" b="1">
                <a:latin typeface="Georgia"/>
                <a:cs typeface="Georgia"/>
              </a:rPr>
              <a:t>Francesco</a:t>
            </a:r>
            <a:endParaRPr sz="1200">
              <a:latin typeface="Georgia"/>
              <a:cs typeface="Georgia"/>
            </a:endParaRPr>
          </a:p>
          <a:p>
            <a:pPr marL="331470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latin typeface="Georgia"/>
                <a:cs typeface="Georgia"/>
              </a:rPr>
              <a:t>Bassa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conoscenza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tecnologica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alta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conoscenza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del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dominio</a:t>
            </a:r>
            <a:r>
              <a:rPr dirty="0" sz="1200" spc="-10">
                <a:latin typeface="Georgia"/>
                <a:cs typeface="Georgia"/>
              </a:rPr>
              <a:t> dell’applicazione.</a:t>
            </a:r>
            <a:endParaRPr sz="1200">
              <a:latin typeface="Georgia"/>
              <a:cs typeface="Georgia"/>
            </a:endParaRPr>
          </a:p>
          <a:p>
            <a:pPr algn="ctr" marR="46355">
              <a:lnSpc>
                <a:spcPct val="100000"/>
              </a:lnSpc>
              <a:spcBef>
                <a:spcPts val="1300"/>
              </a:spcBef>
            </a:pP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effettuate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task</a:t>
            </a:r>
            <a:r>
              <a:rPr dirty="0" sz="1200" spc="-20">
                <a:latin typeface="Georgia"/>
                <a:cs typeface="Georgia"/>
              </a:rPr>
              <a:t>:</a:t>
            </a:r>
            <a:endParaRPr sz="1200">
              <a:latin typeface="Georgia"/>
              <a:cs typeface="Georgia"/>
            </a:endParaRPr>
          </a:p>
          <a:p>
            <a:pPr lvl="1" marL="329565" indent="-187960">
              <a:lnSpc>
                <a:spcPct val="100000"/>
              </a:lnSpc>
              <a:spcBef>
                <a:spcPts val="1300"/>
              </a:spcBef>
              <a:buAutoNum type="arabicPeriod"/>
              <a:tabLst>
                <a:tab pos="329565" algn="l"/>
              </a:tabLst>
            </a:pPr>
            <a:r>
              <a:rPr dirty="0" sz="1200" spc="-30">
                <a:latin typeface="Georgia"/>
                <a:cs typeface="Georgia"/>
              </a:rPr>
              <a:t>Registrazione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</a:t>
            </a:r>
            <a:endParaRPr sz="1200">
              <a:latin typeface="Georgia"/>
              <a:cs typeface="Georgia"/>
            </a:endParaRPr>
          </a:p>
          <a:p>
            <a:pPr lvl="1" marL="329565" indent="-18796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29565" algn="l"/>
              </a:tabLst>
            </a:pPr>
            <a:r>
              <a:rPr dirty="0" sz="1200" spc="-25">
                <a:latin typeface="Georgia"/>
                <a:cs typeface="Georgia"/>
              </a:rPr>
              <a:t>Creazione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un’asta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lvl="1" marL="329565" indent="-18796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29565" algn="l"/>
              </a:tabLst>
            </a:pPr>
            <a:r>
              <a:rPr dirty="0" sz="1200" spc="-35">
                <a:latin typeface="Georgia"/>
                <a:cs typeface="Georgia"/>
              </a:rPr>
              <a:t>Presentazione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un’offerta</a:t>
            </a:r>
            <a:endParaRPr sz="1200">
              <a:latin typeface="Georgia"/>
              <a:cs typeface="Georgia"/>
            </a:endParaRPr>
          </a:p>
          <a:p>
            <a:pPr lvl="1">
              <a:lnSpc>
                <a:spcPct val="100000"/>
              </a:lnSpc>
              <a:spcBef>
                <a:spcPts val="1355"/>
              </a:spcBef>
              <a:buFont typeface="Georgia"/>
              <a:buAutoNum type="arabicPeriod"/>
            </a:pPr>
            <a:endParaRPr sz="1200">
              <a:latin typeface="Georgia"/>
              <a:cs typeface="Georgia"/>
            </a:endParaRPr>
          </a:p>
          <a:p>
            <a:pPr algn="ctr" marR="46990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L’</a:t>
            </a:r>
            <a:r>
              <a:rPr dirty="0" sz="1200" spc="-20" b="1">
                <a:latin typeface="Georgia"/>
                <a:cs typeface="Georgia"/>
              </a:rPr>
              <a:t>esito</a:t>
            </a:r>
            <a:r>
              <a:rPr dirty="0" sz="1200" b="1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ogni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sarà:</a:t>
            </a:r>
            <a:endParaRPr sz="1200">
              <a:latin typeface="Georgia"/>
              <a:cs typeface="Georgia"/>
            </a:endParaRPr>
          </a:p>
          <a:p>
            <a:pPr lvl="2" marL="329565" indent="-187960">
              <a:lnSpc>
                <a:spcPct val="100000"/>
              </a:lnSpc>
              <a:spcBef>
                <a:spcPts val="1300"/>
              </a:spcBef>
              <a:buFont typeface="Georgia"/>
              <a:buAutoNum type="arabicPeriod"/>
              <a:tabLst>
                <a:tab pos="329565" algn="l"/>
              </a:tabLst>
            </a:pPr>
            <a:r>
              <a:rPr dirty="0" sz="1200" b="1">
                <a:latin typeface="Georgia"/>
                <a:cs typeface="Georgia"/>
              </a:rPr>
              <a:t>S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(Success)</a:t>
            </a:r>
            <a:r>
              <a:rPr dirty="0" sz="1200" spc="-40">
                <a:latin typeface="Georgia"/>
                <a:cs typeface="Georgia"/>
              </a:rPr>
              <a:t>,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avuto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successo;</a:t>
            </a:r>
            <a:endParaRPr sz="1200">
              <a:latin typeface="Georgia"/>
              <a:cs typeface="Georgia"/>
            </a:endParaRPr>
          </a:p>
          <a:p>
            <a:pPr lvl="2" marL="328930" marR="6985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31470" algn="l"/>
              </a:tabLst>
            </a:pPr>
            <a:r>
              <a:rPr dirty="0" sz="1200" spc="75" b="1">
                <a:latin typeface="Georgia"/>
                <a:cs typeface="Georgia"/>
              </a:rPr>
              <a:t>P</a:t>
            </a:r>
            <a:r>
              <a:rPr dirty="0" sz="1200" spc="10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(Partial)</a:t>
            </a:r>
            <a:r>
              <a:rPr dirty="0" sz="1200" spc="-20">
                <a:latin typeface="Georgia"/>
                <a:cs typeface="Georgia"/>
              </a:rPr>
              <a:t>,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avuto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successo,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ma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problemi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riscontrati </a:t>
            </a:r>
            <a:r>
              <a:rPr dirty="0" sz="1200" spc="-10">
                <a:latin typeface="Georgia"/>
                <a:cs typeface="Georgia"/>
              </a:rPr>
              <a:t>	</a:t>
            </a:r>
            <a:r>
              <a:rPr dirty="0" sz="1200" spc="-25">
                <a:latin typeface="Georgia"/>
                <a:cs typeface="Georgia"/>
              </a:rPr>
              <a:t>durante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procedura;</a:t>
            </a:r>
            <a:endParaRPr sz="1200">
              <a:latin typeface="Georgia"/>
              <a:cs typeface="Georgia"/>
            </a:endParaRPr>
          </a:p>
          <a:p>
            <a:pPr lvl="2" marL="329565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29565" algn="l"/>
              </a:tabLst>
            </a:pPr>
            <a:r>
              <a:rPr dirty="0" sz="1200" b="1">
                <a:latin typeface="Georgia"/>
                <a:cs typeface="Georgia"/>
              </a:rPr>
              <a:t>F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(Failure)</a:t>
            </a:r>
            <a:r>
              <a:rPr dirty="0" sz="1200" spc="-45">
                <a:latin typeface="Georgia"/>
                <a:cs typeface="Georgia"/>
              </a:rPr>
              <a:t>,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fallito.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83015" y="1270353"/>
            <a:ext cx="2594610" cy="571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latin typeface="Georgia"/>
                <a:cs typeface="Georgia"/>
              </a:rPr>
              <a:t>I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risultati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ottenuti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sono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i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seguenti: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dirty="0" sz="1200" spc="-25" b="1">
                <a:latin typeface="Georgia"/>
                <a:cs typeface="Georgia"/>
              </a:rPr>
              <a:t>Task</a:t>
            </a:r>
            <a:r>
              <a:rPr dirty="0" sz="1200" spc="1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1: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3116033" y="1991004"/>
          <a:ext cx="1404620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535940"/>
              </a:tblGrid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Esito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Maria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Luca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Francesco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3499916" y="2883050"/>
            <a:ext cx="56070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 b="1">
                <a:latin typeface="Georgia"/>
                <a:cs typeface="Georgia"/>
              </a:rPr>
              <a:t>Task</a:t>
            </a:r>
            <a:r>
              <a:rPr dirty="0" sz="1200" spc="1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2: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3116033" y="3240240"/>
          <a:ext cx="1404620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535940"/>
              </a:tblGrid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Esito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Maria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Luca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Francesco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3499916" y="4132285"/>
            <a:ext cx="56070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 b="1">
                <a:latin typeface="Georgia"/>
                <a:cs typeface="Georgia"/>
              </a:rPr>
              <a:t>Task</a:t>
            </a:r>
            <a:r>
              <a:rPr dirty="0" sz="1200" spc="1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3: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3116033" y="4489475"/>
          <a:ext cx="1404620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400"/>
                <a:gridCol w="535940"/>
              </a:tblGrid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Esito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Maria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Luca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Francesco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/>
          <p:nvPr/>
        </p:nvSpPr>
        <p:spPr>
          <a:xfrm>
            <a:off x="2797263" y="7342987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 h="0">
                <a:moveTo>
                  <a:pt x="0" y="0"/>
                </a:moveTo>
                <a:lnTo>
                  <a:pt x="815378" y="0"/>
                </a:lnTo>
              </a:path>
            </a:pathLst>
          </a:custGeom>
          <a:ln w="60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842981" y="7342987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 h="0">
                <a:moveTo>
                  <a:pt x="0" y="0"/>
                </a:moveTo>
                <a:lnTo>
                  <a:pt x="331774" y="0"/>
                </a:lnTo>
              </a:path>
            </a:pathLst>
          </a:custGeom>
          <a:ln w="60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405109" y="7342987"/>
            <a:ext cx="74930" cy="0"/>
          </a:xfrm>
          <a:custGeom>
            <a:avLst/>
            <a:gdLst/>
            <a:ahLst/>
            <a:cxnLst/>
            <a:rect l="l" t="t" r="r" b="b"/>
            <a:pathLst>
              <a:path w="74929" h="0">
                <a:moveTo>
                  <a:pt x="0" y="0"/>
                </a:moveTo>
                <a:lnTo>
                  <a:pt x="74333" y="0"/>
                </a:lnTo>
              </a:path>
            </a:pathLst>
          </a:custGeom>
          <a:ln w="60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112926" y="5570598"/>
            <a:ext cx="5335270" cy="1957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5400" marR="17780" indent="3429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latin typeface="Georgia"/>
                <a:cs typeface="Georgia"/>
              </a:rPr>
              <a:t>Abbiamo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assegnato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70">
                <a:latin typeface="Georgia"/>
                <a:cs typeface="Georgia"/>
              </a:rPr>
              <a:t>1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svolte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successo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(S),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0.5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svolte </a:t>
            </a:r>
            <a:r>
              <a:rPr dirty="0" sz="1200" spc="-25">
                <a:latin typeface="Georgia"/>
                <a:cs typeface="Georgia"/>
              </a:rPr>
              <a:t>parzialmente(P)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0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fallite.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tasso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successo</a:t>
            </a:r>
            <a:r>
              <a:rPr dirty="0" sz="1200" spc="-10">
                <a:latin typeface="Georgia"/>
                <a:cs typeface="Georgia"/>
              </a:rPr>
              <a:t> viene calcolato </a:t>
            </a:r>
            <a:r>
              <a:rPr dirty="0" sz="1200" spc="-30">
                <a:latin typeface="Georgia"/>
                <a:cs typeface="Georgia"/>
              </a:rPr>
              <a:t>come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20">
                <a:latin typeface="Georgia"/>
                <a:cs typeface="Georgia"/>
              </a:rPr>
              <a:t>rapporto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somma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valore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assegnato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valore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assegnato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alle</a:t>
            </a:r>
            <a:endParaRPr sz="1200">
              <a:latin typeface="Georgia"/>
              <a:cs typeface="Georgia"/>
            </a:endParaRPr>
          </a:p>
          <a:p>
            <a:pPr algn="just" marL="798195">
              <a:lnSpc>
                <a:spcPct val="100000"/>
              </a:lnSpc>
              <a:spcBef>
                <a:spcPts val="15"/>
              </a:spcBef>
            </a:pPr>
            <a:r>
              <a:rPr dirty="0" sz="1200">
                <a:latin typeface="Georgia"/>
                <a:cs typeface="Georgia"/>
              </a:rPr>
              <a:t>task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numero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totale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attività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eseguite.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nostro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tasso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successo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seguente: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12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dirty="0" baseline="-37037" sz="1800" spc="150">
                <a:latin typeface="Georgia"/>
                <a:cs typeface="Georgia"/>
              </a:rPr>
              <a:t>T</a:t>
            </a:r>
            <a:r>
              <a:rPr dirty="0" baseline="-37037" sz="1800" spc="-22">
                <a:latin typeface="Georgia"/>
                <a:cs typeface="Georgia"/>
              </a:rPr>
              <a:t> </a:t>
            </a:r>
            <a:r>
              <a:rPr dirty="0" baseline="-37037" sz="1800" spc="457">
                <a:latin typeface="Calibri"/>
                <a:cs typeface="Calibri"/>
              </a:rPr>
              <a:t>=</a:t>
            </a:r>
            <a:r>
              <a:rPr dirty="0" baseline="-37037" sz="18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7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14" i="1">
                <a:latin typeface="Verdana"/>
                <a:cs typeface="Verdana"/>
              </a:rPr>
              <a:t>·</a:t>
            </a:r>
            <a:r>
              <a:rPr dirty="0" sz="1200" spc="-160" i="1">
                <a:latin typeface="Verdana"/>
                <a:cs typeface="Verdana"/>
              </a:rPr>
              <a:t> 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305">
                <a:latin typeface="Calibri"/>
                <a:cs typeface="Calibri"/>
              </a:rPr>
              <a:t>+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14" i="1">
                <a:latin typeface="Verdana"/>
                <a:cs typeface="Verdana"/>
              </a:rPr>
              <a:t>·</a:t>
            </a:r>
            <a:r>
              <a:rPr dirty="0" sz="1200" spc="-160" i="1">
                <a:latin typeface="Verdana"/>
                <a:cs typeface="Verdana"/>
              </a:rPr>
              <a:t> </a:t>
            </a:r>
            <a:r>
              <a:rPr dirty="0" sz="1200">
                <a:latin typeface="Calibri"/>
                <a:cs typeface="Calibri"/>
              </a:rPr>
              <a:t>0</a:t>
            </a:r>
            <a:r>
              <a:rPr dirty="0" sz="1200" i="1">
                <a:latin typeface="Arial"/>
                <a:cs typeface="Arial"/>
              </a:rPr>
              <a:t>.</a:t>
            </a:r>
            <a:r>
              <a:rPr dirty="0" sz="1200">
                <a:latin typeface="Calibri"/>
                <a:cs typeface="Calibri"/>
              </a:rPr>
              <a:t>5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baseline="-37037" sz="1800" spc="457">
                <a:latin typeface="Calibri"/>
                <a:cs typeface="Calibri"/>
              </a:rPr>
              <a:t>=</a:t>
            </a:r>
            <a:r>
              <a:rPr dirty="0" baseline="-37037" sz="18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7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305">
                <a:latin typeface="Calibri"/>
                <a:cs typeface="Calibri"/>
              </a:rPr>
              <a:t>+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baseline="-37037" sz="1800" spc="457">
                <a:latin typeface="Calibri"/>
                <a:cs typeface="Calibri"/>
              </a:rPr>
              <a:t>=</a:t>
            </a:r>
            <a:r>
              <a:rPr dirty="0" baseline="-37037" sz="18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8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baseline="-37037" sz="1800" spc="-97" i="1">
                <a:latin typeface="Verdana"/>
                <a:cs typeface="Verdana"/>
              </a:rPr>
              <a:t>≈</a:t>
            </a:r>
            <a:r>
              <a:rPr dirty="0" baseline="-37037" sz="1800" spc="-135" i="1">
                <a:latin typeface="Verdana"/>
                <a:cs typeface="Verdana"/>
              </a:rPr>
              <a:t> </a:t>
            </a:r>
            <a:r>
              <a:rPr dirty="0" baseline="-37037" sz="1800" spc="-15">
                <a:latin typeface="Calibri"/>
                <a:cs typeface="Calibri"/>
              </a:rPr>
              <a:t>0</a:t>
            </a:r>
            <a:r>
              <a:rPr dirty="0" baseline="-37037" sz="1800" spc="-15" i="1">
                <a:latin typeface="Arial"/>
                <a:cs typeface="Arial"/>
              </a:rPr>
              <a:t>.</a:t>
            </a:r>
            <a:r>
              <a:rPr dirty="0" baseline="-37037" sz="1800" spc="-15">
                <a:latin typeface="Calibri"/>
                <a:cs typeface="Calibri"/>
              </a:rPr>
              <a:t>89%</a:t>
            </a:r>
            <a:endParaRPr baseline="-37037" sz="1800">
              <a:latin typeface="Calibri"/>
              <a:cs typeface="Calibri"/>
            </a:endParaRPr>
          </a:p>
          <a:p>
            <a:pPr algn="ctr" marR="34290">
              <a:lnSpc>
                <a:spcPct val="100000"/>
              </a:lnSpc>
              <a:spcBef>
                <a:spcPts val="190"/>
              </a:spcBef>
              <a:tabLst>
                <a:tab pos="932180" algn="l"/>
                <a:tab pos="1365885" algn="l"/>
              </a:tabLst>
            </a:pPr>
            <a:r>
              <a:rPr dirty="0" sz="1200">
                <a:latin typeface="Calibri"/>
                <a:cs typeface="Calibri"/>
              </a:rPr>
              <a:t>7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305">
                <a:latin typeface="Calibri"/>
                <a:cs typeface="Calibri"/>
              </a:rPr>
              <a:t>+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2</a:t>
            </a:r>
            <a:r>
              <a:rPr dirty="0" sz="1200">
                <a:latin typeface="Calibri"/>
                <a:cs typeface="Calibri"/>
              </a:rPr>
              <a:t>	</a:t>
            </a:r>
            <a:r>
              <a:rPr dirty="0" sz="1200" spc="-50">
                <a:latin typeface="Calibri"/>
                <a:cs typeface="Calibri"/>
              </a:rPr>
              <a:t>9</a:t>
            </a:r>
            <a:r>
              <a:rPr dirty="0" sz="1200">
                <a:latin typeface="Calibri"/>
                <a:cs typeface="Calibri"/>
              </a:rPr>
              <a:t>	</a:t>
            </a:r>
            <a:r>
              <a:rPr dirty="0" sz="1200" spc="-50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3162731" y="1270353"/>
            <a:ext cx="123507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2.1.7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5" b="1">
                <a:latin typeface="Georgia"/>
                <a:cs typeface="Georgia"/>
              </a:rPr>
              <a:t>Glossario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280579" y="1682229"/>
          <a:ext cx="5075555" cy="686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980"/>
                <a:gridCol w="3757295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Termine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API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Interfaccia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permette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diverse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applicazioni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comu-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nicare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loro.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Database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Sistema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organizzato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memorizzazione,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gestione</a:t>
                      </a:r>
                      <a:r>
                        <a:rPr dirty="0" sz="1200" spc="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recupero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dati.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Framework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Struttura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base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può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essere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svilup-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pato.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Frontend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Parte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un’applicazione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interagisce</a:t>
                      </a:r>
                      <a:r>
                        <a:rPr dirty="0" sz="1200" spc="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diret-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tamente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l’utente.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Backend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Parte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un’applicazione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gestisce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logica,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database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operazioni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background.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RESTful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API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Stile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architettura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web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utilizza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metodi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HTTP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si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basa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sui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principi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REST.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633730" algn="l"/>
                        </a:tabLst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UML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(Unified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5915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Modeling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Lan-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guage)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Linguaggio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di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modellazione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standard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per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specificare,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vi-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sualizzare</a:t>
                      </a:r>
                      <a:r>
                        <a:rPr dirty="0" sz="1200" spc="1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documentare</a:t>
                      </a:r>
                      <a:r>
                        <a:rPr dirty="0" sz="1200" spc="1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1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componenti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sistema software.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443865" algn="l"/>
                          <a:tab pos="879475" algn="l"/>
                        </a:tabLst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Use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Case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Dia-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gram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Diagramma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UML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rappresenta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interazioni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at-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tori e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casi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d’uso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 un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sistema.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7947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Sequence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Dia-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gram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Diagramma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UML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gli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oggetti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interagis-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cono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 una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sequenza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temporale.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879475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Statechart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Dia-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gram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Diagramma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UML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descrive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gli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stati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oggetto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transizioni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questi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stati.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Personas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Rappresentazioni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fittizie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utenti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ideali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basate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dati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ricerca,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utilizzate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guidare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decisioni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design.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Usabilità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Misura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un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prodotto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può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essere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utilizzato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speci-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1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fici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utenti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raggiungere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obiettivi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specifici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efficacia,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efficienza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soddisfazione.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Android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Sistema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operativo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mobile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sviluppato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Google,</a:t>
                      </a:r>
                      <a:r>
                        <a:rPr dirty="0" sz="1200" spc="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utiliz-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zato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vasta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gamma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dispositivi.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Spring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Boot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Framework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Java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facilita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creazione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applicazioni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standalone,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basate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Spring,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possono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essere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eseguite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configurazione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minima.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JPA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Specifica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Java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gestione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della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persistenza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dei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dati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applicazioni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Java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database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relazionali.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753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Testing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Processo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esecuzione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un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programma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identificare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bug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verificare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soddisfi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requisiti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speci- ficati.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280579" y="1283055"/>
          <a:ext cx="5075555" cy="5384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980"/>
                <a:gridCol w="3757295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Termine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JUnit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Framework</a:t>
                      </a:r>
                      <a:r>
                        <a:rPr dirty="0" sz="1200" spc="3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testing</a:t>
                      </a:r>
                      <a:r>
                        <a:rPr dirty="0" sz="1200" spc="3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3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3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linguaggio</a:t>
                      </a:r>
                      <a:r>
                        <a:rPr dirty="0" sz="1200" spc="3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program-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mazione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Java.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Client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Dispositivo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programma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accede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forniti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server.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Server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Dispositivo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programma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fornisce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uno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o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più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client.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Protocollo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trasferimento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ipertesti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utilizzato</a:t>
                      </a:r>
                      <a:r>
                        <a:rPr dirty="0" sz="1200" spc="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web.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AWS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Piattaforma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cloud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offerta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Amazon,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in-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clude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vasta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gamma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servizi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calcolo,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storage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database.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EC2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Servizio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AWS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fornisce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capacità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calcolo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scalabile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nel cloud.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Docker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  <a:tabLst>
                          <a:tab pos="1016635" algn="l"/>
                          <a:tab pos="1382395" algn="l"/>
                          <a:tab pos="1654175" algn="l"/>
                          <a:tab pos="2471420" algn="l"/>
                          <a:tab pos="2709545" algn="l"/>
                          <a:tab pos="3613150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Piattaforma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creazione,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deployment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l’esecuzione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applicazioni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container.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45">
                          <a:latin typeface="Georgia"/>
                          <a:cs typeface="Georgia"/>
                        </a:rPr>
                        <a:t>Docker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Compose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Strumento</a:t>
                      </a:r>
                      <a:r>
                        <a:rPr dirty="0" sz="1200" spc="3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definire</a:t>
                      </a:r>
                      <a:r>
                        <a:rPr dirty="0" sz="1200" spc="3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3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gestire</a:t>
                      </a:r>
                      <a:r>
                        <a:rPr dirty="0" sz="1200" spc="3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applicazioni</a:t>
                      </a:r>
                      <a:r>
                        <a:rPr dirty="0" sz="1200" spc="3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multi-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container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Docker.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PostgreSQL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Sistema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gestione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database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relazionale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open-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source.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Retrofit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Libreria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Android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Java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5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facilita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comunicazione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con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servizi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web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basati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REST.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SonarQube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Piattaforma</a:t>
                      </a:r>
                      <a:r>
                        <a:rPr dirty="0" sz="1200" spc="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open-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source</a:t>
                      </a:r>
                      <a:r>
                        <a:rPr dirty="0" sz="1200" spc="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2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l’analisi</a:t>
                      </a:r>
                      <a:r>
                        <a:rPr dirty="0" sz="1200" spc="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continua</a:t>
                      </a:r>
                      <a:r>
                        <a:rPr dirty="0" sz="1200" spc="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della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qualità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del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codice.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Mock-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Prototipo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funzionante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un’applicazione,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utilizzato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per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dimostrare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testare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il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design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dell’interfaccia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8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Container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Unità</a:t>
                      </a:r>
                      <a:r>
                        <a:rPr dirty="0" sz="1200" spc="4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standardizzata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software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che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impacchetta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69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codice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sue</a:t>
                      </a:r>
                      <a:r>
                        <a:rPr dirty="0" sz="1200" spc="110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dipendenze,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consentendo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l’esecuzione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dell’applicazione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modo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rapido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affidabile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ambiente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all’altro.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98956" y="1128118"/>
            <a:ext cx="5163185" cy="157797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383665">
              <a:lnSpc>
                <a:spcPct val="100000"/>
              </a:lnSpc>
              <a:spcBef>
                <a:spcPts val="1015"/>
              </a:spcBef>
              <a:tabLst>
                <a:tab pos="1840230" algn="l"/>
              </a:tabLst>
            </a:pPr>
            <a:r>
              <a:rPr dirty="0" sz="1400" spc="-25" b="1">
                <a:latin typeface="Cambria"/>
                <a:cs typeface="Cambria"/>
              </a:rPr>
              <a:t>2.2</a:t>
            </a:r>
            <a:r>
              <a:rPr dirty="0" sz="1400" b="1">
                <a:latin typeface="Cambria"/>
                <a:cs typeface="Cambria"/>
              </a:rPr>
              <a:t>	Specifica</a:t>
            </a:r>
            <a:r>
              <a:rPr dirty="0" sz="1400" spc="34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dei</a:t>
            </a:r>
            <a:r>
              <a:rPr dirty="0" sz="1400" spc="340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Requisiti</a:t>
            </a:r>
            <a:endParaRPr sz="1400">
              <a:latin typeface="Cambria"/>
              <a:cs typeface="Cambria"/>
            </a:endParaRPr>
          </a:p>
          <a:p>
            <a:pPr algn="ctr" marL="12700" marR="5080" indent="-635">
              <a:lnSpc>
                <a:spcPct val="100000"/>
              </a:lnSpc>
              <a:spcBef>
                <a:spcPts val="735"/>
              </a:spcBef>
            </a:pPr>
            <a:r>
              <a:rPr dirty="0" sz="1200" spc="-10">
                <a:latin typeface="Georgia"/>
                <a:cs typeface="Georgia"/>
              </a:rPr>
              <a:t>Nella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specifica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requisiti,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requisiti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raccolti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fase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analisi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vengono </a:t>
            </a:r>
            <a:r>
              <a:rPr dirty="0" sz="1200" spc="-30">
                <a:latin typeface="Georgia"/>
                <a:cs typeface="Georgia"/>
              </a:rPr>
              <a:t>documentati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dettagliatamente,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descrivendo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maniera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precisa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cosa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deve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sistema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ed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modo.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seguito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mostrati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diagrammi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UML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sviluppati </a:t>
            </a:r>
            <a:r>
              <a:rPr dirty="0" sz="1200" spc="-25">
                <a:latin typeface="Georgia"/>
                <a:cs typeface="Georgia"/>
              </a:rPr>
              <a:t>durante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fase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analisi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requisiti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progetto.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200">
              <a:latin typeface="Georgia"/>
              <a:cs typeface="Georgia"/>
            </a:endParaRPr>
          </a:p>
          <a:p>
            <a:pPr marL="1018540">
              <a:lnSpc>
                <a:spcPct val="100000"/>
              </a:lnSpc>
              <a:spcBef>
                <a:spcPts val="5"/>
              </a:spcBef>
              <a:tabLst>
                <a:tab pos="1540510" algn="l"/>
              </a:tabLst>
            </a:pPr>
            <a:r>
              <a:rPr dirty="0" sz="1200" spc="-10" b="1">
                <a:latin typeface="Georgia"/>
                <a:cs typeface="Georgia"/>
              </a:rPr>
              <a:t>2.2.1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20" b="1">
                <a:latin typeface="Georgia"/>
                <a:cs typeface="Georgia"/>
              </a:rPr>
              <a:t>Classi,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oggetti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e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relazioni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di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analisi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937725" y="3139602"/>
            <a:ext cx="16351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 b="1">
                <a:latin typeface="Georgia"/>
                <a:cs typeface="Georgia"/>
              </a:rPr>
              <a:t>Class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Diagram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Entità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3510756"/>
            <a:ext cx="5292070" cy="492069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614193" y="1270353"/>
            <a:ext cx="228219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 b="1">
                <a:latin typeface="Georgia"/>
                <a:cs typeface="Georgia"/>
              </a:rPr>
              <a:t>Class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Diagram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Autenticazione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29"/>
            <a:ext cx="5291880" cy="4003252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690495" y="1270353"/>
            <a:ext cx="212915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 b="1">
                <a:latin typeface="Georgia"/>
                <a:cs typeface="Georgia"/>
              </a:rPr>
              <a:t>Class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Diagram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Ricerca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30"/>
            <a:ext cx="5292068" cy="44389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601379" y="1270353"/>
            <a:ext cx="230759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 b="1">
                <a:latin typeface="Georgia"/>
                <a:cs typeface="Georgia"/>
              </a:rPr>
              <a:t>Class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Diagram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69"/>
            <a:ext cx="5291903" cy="335917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64206" y="1270353"/>
            <a:ext cx="278193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 b="1">
                <a:latin typeface="Georgia"/>
                <a:cs typeface="Georgia"/>
              </a:rPr>
              <a:t>Class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Diagram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Offerta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42"/>
            <a:ext cx="5292005" cy="407340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41575" y="1270353"/>
            <a:ext cx="302831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 b="1">
                <a:latin typeface="Georgia"/>
                <a:cs typeface="Georgia"/>
              </a:rPr>
              <a:t>Class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Diagram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Personalizzazione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Profilo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61"/>
            <a:ext cx="5291841" cy="397981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21308" y="1203548"/>
            <a:ext cx="5320030" cy="6628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66395" indent="-353695">
              <a:lnSpc>
                <a:spcPct val="100000"/>
              </a:lnSpc>
              <a:spcBef>
                <a:spcPts val="120"/>
              </a:spcBef>
              <a:buFont typeface="Cambria"/>
              <a:buAutoNum type="arabicPlain" startAt="2"/>
              <a:tabLst>
                <a:tab pos="366395" algn="l"/>
              </a:tabLst>
            </a:pPr>
            <a:r>
              <a:rPr dirty="0" sz="1700" b="1">
                <a:latin typeface="Cambria"/>
                <a:cs typeface="Cambria"/>
              </a:rPr>
              <a:t>Requisiti</a:t>
            </a:r>
            <a:r>
              <a:rPr dirty="0" sz="1700" spc="340" b="1">
                <a:latin typeface="Cambria"/>
                <a:cs typeface="Cambria"/>
              </a:rPr>
              <a:t> </a:t>
            </a:r>
            <a:r>
              <a:rPr dirty="0" sz="1700" spc="-10" b="1">
                <a:latin typeface="Cambria"/>
                <a:cs typeface="Cambria"/>
              </a:rPr>
              <a:t>Software</a:t>
            </a:r>
            <a:endParaRPr sz="1700">
              <a:latin typeface="Cambria"/>
              <a:cs typeface="Cambria"/>
            </a:endParaRPr>
          </a:p>
          <a:p>
            <a:pPr lvl="1" marL="468630" indent="-455930">
              <a:lnSpc>
                <a:spcPct val="100000"/>
              </a:lnSpc>
              <a:spcBef>
                <a:spcPts val="1235"/>
              </a:spcBef>
              <a:buFont typeface="Cambria"/>
              <a:buAutoNum type="arabicPeriod"/>
              <a:tabLst>
                <a:tab pos="468630" algn="l"/>
              </a:tabLst>
            </a:pPr>
            <a:r>
              <a:rPr dirty="0" sz="1400" b="1">
                <a:latin typeface="Cambria"/>
                <a:cs typeface="Cambria"/>
              </a:rPr>
              <a:t>Analisi</a:t>
            </a:r>
            <a:r>
              <a:rPr dirty="0" sz="1400" spc="37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dei</a:t>
            </a:r>
            <a:r>
              <a:rPr dirty="0" sz="1400" spc="375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Requisiti</a:t>
            </a:r>
            <a:endParaRPr sz="1400">
              <a:latin typeface="Cambria"/>
              <a:cs typeface="Cambria"/>
            </a:endParaRPr>
          </a:p>
          <a:p>
            <a:pPr algn="just" marL="12700" marR="5715">
              <a:lnSpc>
                <a:spcPct val="100000"/>
              </a:lnSpc>
              <a:spcBef>
                <a:spcPts val="740"/>
              </a:spcBef>
            </a:pPr>
            <a:r>
              <a:rPr dirty="0" sz="1200">
                <a:latin typeface="Georgia"/>
                <a:cs typeface="Georgia"/>
              </a:rPr>
              <a:t>Nell’analisi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dei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requisiti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vengono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mostrate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funzionalità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interfacce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che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20">
                <a:latin typeface="Georgia"/>
                <a:cs typeface="Georgia"/>
              </a:rPr>
              <a:t>sistema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deve </a:t>
            </a:r>
            <a:r>
              <a:rPr dirty="0" sz="1200" spc="-30">
                <a:latin typeface="Georgia"/>
                <a:cs typeface="Georgia"/>
              </a:rPr>
              <a:t>soddisfare,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garantire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che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-10">
                <a:latin typeface="Georgia"/>
                <a:cs typeface="Georgia"/>
              </a:rPr>
              <a:t> prodotto </a:t>
            </a:r>
            <a:r>
              <a:rPr dirty="0" sz="1200" spc="-20">
                <a:latin typeface="Georgia"/>
                <a:cs typeface="Georgia"/>
              </a:rPr>
              <a:t>finale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risponda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esigenze </a:t>
            </a:r>
            <a:r>
              <a:rPr dirty="0" sz="1200" spc="-20">
                <a:latin typeface="Georgia"/>
                <a:cs typeface="Georgia"/>
              </a:rPr>
              <a:t>degli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200">
              <a:latin typeface="Georgia"/>
              <a:cs typeface="Georgia"/>
            </a:endParaRPr>
          </a:p>
          <a:p>
            <a:pPr lvl="2" marL="534035" indent="-521334">
              <a:lnSpc>
                <a:spcPct val="100000"/>
              </a:lnSpc>
              <a:buFont typeface="Georgia"/>
              <a:buAutoNum type="arabicPeriod"/>
              <a:tabLst>
                <a:tab pos="534035" algn="l"/>
              </a:tabLst>
            </a:pPr>
            <a:r>
              <a:rPr dirty="0" sz="1200" spc="-35" b="1">
                <a:latin typeface="Georgia"/>
                <a:cs typeface="Georgia"/>
              </a:rPr>
              <a:t>Requisiti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del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Sistema</a:t>
            </a:r>
            <a:endParaRPr sz="1200">
              <a:latin typeface="Georgia"/>
              <a:cs typeface="Georgia"/>
            </a:endParaRPr>
          </a:p>
          <a:p>
            <a:pPr algn="just" marL="12700" marR="6985">
              <a:lnSpc>
                <a:spcPct val="100000"/>
              </a:lnSpc>
              <a:spcBef>
                <a:spcPts val="780"/>
              </a:spcBef>
            </a:pP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seguito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sono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elencati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requisiti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funzionali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 </a:t>
            </a:r>
            <a:r>
              <a:rPr dirty="0" sz="1200" spc="-30">
                <a:latin typeface="Georgia"/>
                <a:cs typeface="Georgia"/>
              </a:rPr>
              <a:t>sistema,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ottenuti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un’analisi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dei requisiti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utente:</a:t>
            </a:r>
            <a:endParaRPr sz="1200">
              <a:latin typeface="Georgia"/>
              <a:cs typeface="Georgia"/>
            </a:endParaRPr>
          </a:p>
          <a:p>
            <a:pPr lvl="3" marL="382270" indent="-187960">
              <a:lnSpc>
                <a:spcPct val="100000"/>
              </a:lnSpc>
              <a:spcBef>
                <a:spcPts val="1300"/>
              </a:spcBef>
              <a:buFont typeface="Georgia"/>
              <a:buAutoNum type="arabicPeriod"/>
              <a:tabLst>
                <a:tab pos="382270" algn="l"/>
              </a:tabLst>
            </a:pPr>
            <a:r>
              <a:rPr dirty="0" sz="1200" spc="-10" b="1">
                <a:latin typeface="Georgia"/>
                <a:cs typeface="Georgia"/>
              </a:rPr>
              <a:t>Autenticazione</a:t>
            </a:r>
            <a:endParaRPr sz="1200">
              <a:latin typeface="Georgia"/>
              <a:cs typeface="Georgia"/>
            </a:endParaRPr>
          </a:p>
          <a:p>
            <a:pPr algn="just" marL="384175" marR="698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sistema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permette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ogni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utente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registrarsi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e/o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effettuare</a:t>
            </a:r>
            <a:r>
              <a:rPr dirty="0" sz="1200" spc="1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login; </a:t>
            </a:r>
            <a:r>
              <a:rPr dirty="0" sz="1200" spc="-25">
                <a:latin typeface="Georgia"/>
                <a:cs typeface="Georgia"/>
              </a:rPr>
              <a:t>L’autenticazione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può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essere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effettuata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mediante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Google.</a:t>
            </a:r>
            <a:endParaRPr sz="1200">
              <a:latin typeface="Georgia"/>
              <a:cs typeface="Georgia"/>
            </a:endParaRPr>
          </a:p>
          <a:p>
            <a:pPr lvl="3" marL="382270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2"/>
              <a:tabLst>
                <a:tab pos="382270" algn="l"/>
              </a:tabLst>
            </a:pPr>
            <a:r>
              <a:rPr dirty="0" sz="1200" spc="-35" b="1">
                <a:latin typeface="Georgia"/>
                <a:cs typeface="Georgia"/>
              </a:rPr>
              <a:t>Ricerca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aste</a:t>
            </a:r>
            <a:endParaRPr sz="1200">
              <a:latin typeface="Georgia"/>
              <a:cs typeface="Georgia"/>
            </a:endParaRPr>
          </a:p>
          <a:p>
            <a:pPr algn="just" marL="384175" marR="508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permette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ogni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utente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cercare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presenti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 sistema, </a:t>
            </a:r>
            <a:r>
              <a:rPr dirty="0" sz="1200" spc="-55">
                <a:latin typeface="Georgia"/>
                <a:cs typeface="Georgia"/>
              </a:rPr>
              <a:t>con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possibilità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25">
                <a:latin typeface="Georgia"/>
                <a:cs typeface="Georgia"/>
              </a:rPr>
              <a:t> filtrare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ricerca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per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categoria,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parola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chiave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entrambe.</a:t>
            </a:r>
            <a:endParaRPr sz="1200">
              <a:latin typeface="Georgia"/>
              <a:cs typeface="Georgia"/>
            </a:endParaRPr>
          </a:p>
          <a:p>
            <a:pPr lvl="3" marL="382270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3"/>
              <a:tabLst>
                <a:tab pos="382270" algn="l"/>
              </a:tabLst>
            </a:pP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aste</a:t>
            </a:r>
            <a:endParaRPr sz="1200">
              <a:latin typeface="Georgia"/>
              <a:cs typeface="Georgia"/>
            </a:endParaRPr>
          </a:p>
          <a:p>
            <a:pPr algn="just" marL="384175" marR="635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permette,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base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dell’utente,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poter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creare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dif- </a:t>
            </a:r>
            <a:r>
              <a:rPr dirty="0" sz="1200" spc="-30">
                <a:latin typeface="Georgia"/>
                <a:cs typeface="Georgia"/>
              </a:rPr>
              <a:t>ferenti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aste: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inversa,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ribasso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silenziosa.</a:t>
            </a:r>
            <a:endParaRPr sz="1200">
              <a:latin typeface="Georgia"/>
              <a:cs typeface="Georgia"/>
            </a:endParaRPr>
          </a:p>
          <a:p>
            <a:pPr lvl="3" marL="382270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4"/>
              <a:tabLst>
                <a:tab pos="382270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8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offerte</a:t>
            </a:r>
            <a:endParaRPr sz="1200">
              <a:latin typeface="Georgia"/>
              <a:cs typeface="Georgia"/>
            </a:endParaRPr>
          </a:p>
          <a:p>
            <a:pPr algn="just" marL="384175" marR="635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permette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ogni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presentare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offerte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partecipare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ad </a:t>
            </a:r>
            <a:r>
              <a:rPr dirty="0" sz="1200">
                <a:latin typeface="Georgia"/>
                <a:cs typeface="Georgia"/>
              </a:rPr>
              <a:t>aste.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offerte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gestite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differente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base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asta.</a:t>
            </a:r>
            <a:endParaRPr sz="1200">
              <a:latin typeface="Georgia"/>
              <a:cs typeface="Georgia"/>
            </a:endParaRPr>
          </a:p>
          <a:p>
            <a:pPr algn="just" lvl="3" marL="382270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 startAt="5"/>
              <a:tabLst>
                <a:tab pos="382270" algn="l"/>
              </a:tabLst>
            </a:pPr>
            <a:r>
              <a:rPr dirty="0" sz="1200" spc="-55" b="1">
                <a:latin typeface="Georgia"/>
                <a:cs typeface="Georgia"/>
              </a:rPr>
              <a:t>Personalizzazione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profilo</a:t>
            </a:r>
            <a:endParaRPr sz="1200">
              <a:latin typeface="Georgia"/>
              <a:cs typeface="Georgia"/>
            </a:endParaRPr>
          </a:p>
          <a:p>
            <a:pPr algn="just" marL="384175" marR="571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permette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ogni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utente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personalizzare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proprio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profilo,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ag- </a:t>
            </a:r>
            <a:r>
              <a:rPr dirty="0" sz="1200" spc="-45">
                <a:latin typeface="Georgia"/>
                <a:cs typeface="Georgia"/>
              </a:rPr>
              <a:t>giungendo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foto,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short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bio,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sito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web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paese,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modificare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propria </a:t>
            </a:r>
            <a:r>
              <a:rPr dirty="0" sz="1200" spc="-10">
                <a:latin typeface="Georgia"/>
                <a:cs typeface="Georgia"/>
              </a:rPr>
              <a:t>password.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può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visualizzare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profilo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creatore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un’asta.</a:t>
            </a:r>
            <a:endParaRPr sz="1200">
              <a:latin typeface="Georgia"/>
              <a:cs typeface="Georgia"/>
            </a:endParaRPr>
          </a:p>
          <a:p>
            <a:pPr algn="just" lvl="3" marL="382270" indent="-187960">
              <a:lnSpc>
                <a:spcPct val="100000"/>
              </a:lnSpc>
              <a:spcBef>
                <a:spcPts val="1010"/>
              </a:spcBef>
              <a:buFont typeface="Georgia"/>
              <a:buAutoNum type="arabicPeriod" startAt="6"/>
              <a:tabLst>
                <a:tab pos="382270" algn="l"/>
              </a:tabLst>
            </a:pPr>
            <a:r>
              <a:rPr dirty="0" sz="1200" spc="-30" b="1">
                <a:latin typeface="Georgia"/>
                <a:cs typeface="Georgia"/>
              </a:rPr>
              <a:t>Gestione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notifiche</a:t>
            </a:r>
            <a:endParaRPr sz="1200">
              <a:latin typeface="Georgia"/>
              <a:cs typeface="Georgia"/>
            </a:endParaRPr>
          </a:p>
          <a:p>
            <a:pPr algn="just" marL="384175" marR="5080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latin typeface="Georgia"/>
                <a:cs typeface="Georgia"/>
              </a:rPr>
              <a:t>Il</a:t>
            </a:r>
            <a:r>
              <a:rPr dirty="0" sz="1200" spc="-35">
                <a:latin typeface="Georgia"/>
                <a:cs typeface="Georgia"/>
              </a:rPr>
              <a:t> sistema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dispone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una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sezione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dedicata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alle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notifiche,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in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cui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ogni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utente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può </a:t>
            </a:r>
            <a:r>
              <a:rPr dirty="0" sz="1200" spc="-20">
                <a:latin typeface="Georgia"/>
                <a:cs typeface="Georgia"/>
              </a:rPr>
              <a:t>visualizzarle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rimuoverle.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utente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riceve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notifica</a:t>
            </a:r>
            <a:r>
              <a:rPr dirty="0" sz="1200" spc="-30">
                <a:latin typeface="Georgia"/>
                <a:cs typeface="Georgia"/>
              </a:rPr>
              <a:t> quando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aggiudica </a:t>
            </a:r>
            <a:r>
              <a:rPr dirty="0" sz="1200">
                <a:latin typeface="Georgia"/>
                <a:cs typeface="Georgia"/>
              </a:rPr>
              <a:t>un’asta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quando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creata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conclude.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80462" y="1270353"/>
            <a:ext cx="25495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 b="1">
                <a:latin typeface="Georgia"/>
                <a:cs typeface="Georgia"/>
              </a:rPr>
              <a:t>Class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Diagram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Gestione</a:t>
            </a:r>
            <a:r>
              <a:rPr dirty="0" sz="1200" spc="3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Notifiche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519"/>
            <a:ext cx="5292003" cy="393653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9919" y="1171055"/>
            <a:ext cx="5300345" cy="161353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150620">
              <a:lnSpc>
                <a:spcPct val="100000"/>
              </a:lnSpc>
              <a:spcBef>
                <a:spcPts val="875"/>
              </a:spcBef>
              <a:tabLst>
                <a:tab pos="1672589" algn="l"/>
              </a:tabLst>
            </a:pPr>
            <a:r>
              <a:rPr dirty="0" sz="1200" spc="-10" b="1">
                <a:latin typeface="Georgia"/>
                <a:cs typeface="Georgia"/>
              </a:rPr>
              <a:t>2.2.2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45" b="1">
                <a:latin typeface="Georgia"/>
                <a:cs typeface="Georgia"/>
              </a:rPr>
              <a:t>Diagrammi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di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sequenza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di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analisi</a:t>
            </a:r>
            <a:endParaRPr sz="1200">
              <a:latin typeface="Georgia"/>
              <a:cs typeface="Georgia"/>
            </a:endParaRPr>
          </a:p>
          <a:p>
            <a:pPr algn="just" marL="12700" marR="5080" indent="4445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seguito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sono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elencati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sequence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diagram,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quali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mostrano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interazioni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le </a:t>
            </a:r>
            <a:r>
              <a:rPr dirty="0" sz="1200" spc="-10">
                <a:latin typeface="Georgia"/>
                <a:cs typeface="Georgia"/>
              </a:rPr>
              <a:t>varie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componenti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software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sistema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l’ordine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cui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avvengono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tali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operazioni, </a:t>
            </a:r>
            <a:r>
              <a:rPr dirty="0" sz="1200" spc="-10">
                <a:latin typeface="Georgia"/>
                <a:cs typeface="Georgia"/>
              </a:rPr>
              <a:t>ideati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fase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analisi.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particolare,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d’uso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presi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considerazione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sono:</a:t>
            </a:r>
            <a:endParaRPr sz="1200">
              <a:latin typeface="Georgia"/>
              <a:cs typeface="Georgia"/>
            </a:endParaRPr>
          </a:p>
          <a:p>
            <a:pPr marL="373380" indent="-187960">
              <a:lnSpc>
                <a:spcPct val="100000"/>
              </a:lnSpc>
              <a:spcBef>
                <a:spcPts val="1310"/>
              </a:spcBef>
              <a:buFont typeface="Georgia"/>
              <a:buAutoNum type="arabicPeriod"/>
              <a:tabLst>
                <a:tab pos="373380" algn="l"/>
              </a:tabLst>
            </a:pP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di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un’asta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7338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73380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di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un’offerta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per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un’asta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54910" y="3284649"/>
            <a:ext cx="300037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 b="1">
                <a:latin typeface="Georgia"/>
                <a:cs typeface="Georgia"/>
              </a:rPr>
              <a:t>Sequence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Diagram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Crea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3655777"/>
            <a:ext cx="5821349" cy="379792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16417" y="1270353"/>
            <a:ext cx="38773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 b="1">
                <a:latin typeface="Georgia"/>
                <a:cs typeface="Georgia"/>
              </a:rPr>
              <a:t>Sequence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Diagram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Presenta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Offerta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41602"/>
            <a:ext cx="5820981" cy="316312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9405" y="1171055"/>
            <a:ext cx="5182235" cy="241681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063625">
              <a:lnSpc>
                <a:spcPct val="100000"/>
              </a:lnSpc>
              <a:spcBef>
                <a:spcPts val="875"/>
              </a:spcBef>
              <a:tabLst>
                <a:tab pos="1585595" algn="l"/>
              </a:tabLst>
            </a:pPr>
            <a:r>
              <a:rPr dirty="0" sz="1200" spc="-10" b="1">
                <a:latin typeface="Georgia"/>
                <a:cs typeface="Georgia"/>
              </a:rPr>
              <a:t>2.2.3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35" b="1">
                <a:latin typeface="Georgia"/>
                <a:cs typeface="Georgia"/>
              </a:rPr>
              <a:t>Statecharts</a:t>
            </a:r>
            <a:r>
              <a:rPr dirty="0" sz="1200" spc="8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dell’interfaccia</a:t>
            </a:r>
            <a:r>
              <a:rPr dirty="0" sz="1200" spc="9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grafica</a:t>
            </a:r>
            <a:endParaRPr sz="1200">
              <a:latin typeface="Georgia"/>
              <a:cs typeface="Georgia"/>
            </a:endParaRPr>
          </a:p>
          <a:p>
            <a:pPr algn="ctr" marL="12700" marR="508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questa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vengono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mostrati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statechart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dell’interfaccia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grafica,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quali </a:t>
            </a:r>
            <a:r>
              <a:rPr dirty="0" sz="1200" spc="-45">
                <a:latin typeface="Georgia"/>
                <a:cs typeface="Georgia"/>
              </a:rPr>
              <a:t>rappresentano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possibili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oggetto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transizioni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questi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 risposta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eventi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condizioni.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Abbiamo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creato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4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diagrammi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 </a:t>
            </a:r>
            <a:r>
              <a:rPr dirty="0" sz="1200" spc="-35">
                <a:latin typeface="Georgia"/>
                <a:cs typeface="Georgia"/>
              </a:rPr>
              <a:t>seguenti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d’uso:</a:t>
            </a:r>
            <a:endParaRPr sz="1200">
              <a:latin typeface="Georgia"/>
              <a:cs typeface="Georgia"/>
            </a:endParaRPr>
          </a:p>
          <a:p>
            <a:pPr marL="313690" indent="-187960">
              <a:lnSpc>
                <a:spcPct val="100000"/>
              </a:lnSpc>
              <a:spcBef>
                <a:spcPts val="1315"/>
              </a:spcBef>
              <a:buFont typeface="Georgia"/>
              <a:buAutoNum type="arabicPeriod"/>
              <a:tabLst>
                <a:tab pos="313690" algn="l"/>
              </a:tabLst>
            </a:pP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di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un’asta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1369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13690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di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un’offerta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per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un’asta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13690" indent="-187960">
              <a:lnSpc>
                <a:spcPct val="100000"/>
              </a:lnSpc>
              <a:spcBef>
                <a:spcPts val="1005"/>
              </a:spcBef>
              <a:buFont typeface="Georgia"/>
              <a:buAutoNum type="arabicPeriod"/>
              <a:tabLst>
                <a:tab pos="313690" algn="l"/>
              </a:tabLst>
            </a:pPr>
            <a:r>
              <a:rPr dirty="0" sz="1200" spc="-35" b="1">
                <a:latin typeface="Georgia"/>
                <a:cs typeface="Georgia"/>
              </a:rPr>
              <a:t>Ricerca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  <a:p>
            <a:pPr marL="31369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13690" algn="l"/>
              </a:tabLst>
            </a:pP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profilo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creatore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68804" y="4088089"/>
            <a:ext cx="27724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 b="1">
                <a:latin typeface="Georgia"/>
                <a:cs typeface="Georgia"/>
              </a:rPr>
              <a:t>Statechart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4429738"/>
            <a:ext cx="5821278" cy="352693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21052" y="1270353"/>
            <a:ext cx="32677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 b="1">
                <a:latin typeface="Georgia"/>
                <a:cs typeface="Georgia"/>
              </a:rPr>
              <a:t>Statechart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Presenta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Offerta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11968"/>
            <a:ext cx="5821297" cy="560909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47187" y="1270353"/>
            <a:ext cx="18161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 b="1">
                <a:latin typeface="Georgia"/>
                <a:cs typeface="Georgia"/>
              </a:rPr>
              <a:t>Statechart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Ricerca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611978"/>
            <a:ext cx="5821314" cy="271916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26031" y="4887211"/>
            <a:ext cx="36588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 b="1">
                <a:latin typeface="Georgia"/>
                <a:cs typeface="Georgia"/>
              </a:rPr>
              <a:t>Statechart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Profilo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Creatore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008" y="5228868"/>
            <a:ext cx="5821161" cy="321890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33246" y="1203548"/>
            <a:ext cx="5295900" cy="13423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509395">
              <a:lnSpc>
                <a:spcPct val="100000"/>
              </a:lnSpc>
              <a:spcBef>
                <a:spcPts val="120"/>
              </a:spcBef>
              <a:tabLst>
                <a:tab pos="1863089" algn="l"/>
              </a:tabLst>
            </a:pPr>
            <a:r>
              <a:rPr dirty="0" sz="1700" spc="-50" b="1">
                <a:latin typeface="Cambria"/>
                <a:cs typeface="Cambria"/>
              </a:rPr>
              <a:t>3</a:t>
            </a:r>
            <a:r>
              <a:rPr dirty="0" sz="1700" b="1">
                <a:latin typeface="Cambria"/>
                <a:cs typeface="Cambria"/>
              </a:rPr>
              <a:t>	Design</a:t>
            </a:r>
            <a:r>
              <a:rPr dirty="0" sz="1700" spc="265" b="1">
                <a:latin typeface="Cambria"/>
                <a:cs typeface="Cambria"/>
              </a:rPr>
              <a:t> </a:t>
            </a:r>
            <a:r>
              <a:rPr dirty="0" sz="1700" b="1">
                <a:latin typeface="Cambria"/>
                <a:cs typeface="Cambria"/>
              </a:rPr>
              <a:t>del</a:t>
            </a:r>
            <a:r>
              <a:rPr dirty="0" sz="1700" spc="270" b="1">
                <a:latin typeface="Cambria"/>
                <a:cs typeface="Cambria"/>
              </a:rPr>
              <a:t> </a:t>
            </a:r>
            <a:r>
              <a:rPr dirty="0" sz="1700" spc="-10" b="1">
                <a:latin typeface="Cambria"/>
                <a:cs typeface="Cambria"/>
              </a:rPr>
              <a:t>sistema</a:t>
            </a:r>
            <a:endParaRPr sz="1700">
              <a:latin typeface="Cambria"/>
              <a:cs typeface="Cambria"/>
            </a:endParaRPr>
          </a:p>
          <a:p>
            <a:pPr algn="ctr" marL="12700" marR="5080" indent="635">
              <a:lnSpc>
                <a:spcPct val="100000"/>
              </a:lnSpc>
              <a:spcBef>
                <a:spcPts val="1090"/>
              </a:spcBef>
            </a:pP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questo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capitolo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verrà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fornita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descrizione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dettagliata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è </a:t>
            </a:r>
            <a:r>
              <a:rPr dirty="0" sz="1200" spc="-10">
                <a:latin typeface="Georgia"/>
                <a:cs typeface="Georgia"/>
              </a:rPr>
              <a:t>progettato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strutturato.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design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sitema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parte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essenziale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perché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guida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sviluppatori,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manutentori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stakeholder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comprendere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l’architettura,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 </a:t>
            </a:r>
            <a:r>
              <a:rPr dirty="0" sz="1200" spc="-45">
                <a:latin typeface="Georgia"/>
                <a:cs typeface="Georgia"/>
              </a:rPr>
              <a:t>componenti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principali,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loro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interazioni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razionale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dietro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scelte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progettuali fatte.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27061" y="2995893"/>
            <a:ext cx="5306695" cy="286512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662305">
              <a:lnSpc>
                <a:spcPct val="100000"/>
              </a:lnSpc>
              <a:spcBef>
                <a:spcPts val="1015"/>
              </a:spcBef>
              <a:tabLst>
                <a:tab pos="1118235" algn="l"/>
              </a:tabLst>
            </a:pPr>
            <a:r>
              <a:rPr dirty="0" sz="1400" spc="-25" b="1">
                <a:latin typeface="Cambria"/>
                <a:cs typeface="Cambria"/>
              </a:rPr>
              <a:t>3.1</a:t>
            </a:r>
            <a:r>
              <a:rPr dirty="0" sz="1400" b="1">
                <a:latin typeface="Cambria"/>
                <a:cs typeface="Cambria"/>
              </a:rPr>
              <a:t>	Descrizione</a:t>
            </a:r>
            <a:r>
              <a:rPr dirty="0" sz="1400" spc="44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dell’architettura</a:t>
            </a:r>
            <a:r>
              <a:rPr dirty="0" sz="1400" spc="44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del</a:t>
            </a:r>
            <a:r>
              <a:rPr dirty="0" sz="1400" spc="450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sistema</a:t>
            </a:r>
            <a:endParaRPr sz="1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dirty="0" sz="1200" spc="-10">
                <a:latin typeface="Georgia"/>
                <a:cs typeface="Georgia"/>
              </a:rPr>
              <a:t>Abbiamo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sviluppato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considerando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componenti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architetturali:</a:t>
            </a:r>
            <a:endParaRPr sz="1200">
              <a:latin typeface="Georgia"/>
              <a:cs typeface="Georgia"/>
            </a:endParaRPr>
          </a:p>
          <a:p>
            <a:pPr marL="376555" indent="-187960">
              <a:lnSpc>
                <a:spcPct val="100000"/>
              </a:lnSpc>
              <a:spcBef>
                <a:spcPts val="1300"/>
              </a:spcBef>
              <a:buFont typeface="Georgia"/>
              <a:buAutoNum type="arabicPeriod"/>
              <a:tabLst>
                <a:tab pos="376555" algn="l"/>
              </a:tabLst>
            </a:pPr>
            <a:r>
              <a:rPr dirty="0" sz="1200" spc="-60" b="1">
                <a:latin typeface="Georgia"/>
                <a:cs typeface="Georgia"/>
              </a:rPr>
              <a:t>Frontend</a:t>
            </a:r>
            <a:r>
              <a:rPr dirty="0" sz="1200" spc="-10" b="1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(Android);</a:t>
            </a:r>
            <a:endParaRPr sz="1200">
              <a:latin typeface="Georgia"/>
              <a:cs typeface="Georgia"/>
            </a:endParaRPr>
          </a:p>
          <a:p>
            <a:pPr marL="376555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76555" algn="l"/>
              </a:tabLst>
            </a:pPr>
            <a:r>
              <a:rPr dirty="0" sz="1200" spc="-50" b="1">
                <a:latin typeface="Georgia"/>
                <a:cs typeface="Georgia"/>
              </a:rPr>
              <a:t>Backend</a:t>
            </a:r>
            <a:r>
              <a:rPr dirty="0" sz="1200" spc="-10" b="1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(Spring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Boot);</a:t>
            </a:r>
            <a:endParaRPr sz="1200">
              <a:latin typeface="Georgia"/>
              <a:cs typeface="Georgia"/>
            </a:endParaRPr>
          </a:p>
          <a:p>
            <a:pPr marL="376555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76555" algn="l"/>
              </a:tabLst>
            </a:pPr>
            <a:r>
              <a:rPr dirty="0" sz="1200" spc="-25" b="1">
                <a:latin typeface="Georgia"/>
                <a:cs typeface="Georgia"/>
              </a:rPr>
              <a:t>Database</a:t>
            </a:r>
            <a:r>
              <a:rPr dirty="0" sz="1200" spc="-5" b="1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(Postgresql).</a:t>
            </a:r>
            <a:endParaRPr sz="1200">
              <a:latin typeface="Georgia"/>
              <a:cs typeface="Georgia"/>
            </a:endParaRPr>
          </a:p>
          <a:p>
            <a:pPr algn="ctr" marL="12065" marR="5080">
              <a:lnSpc>
                <a:spcPct val="100000"/>
              </a:lnSpc>
              <a:spcBef>
                <a:spcPts val="1300"/>
              </a:spcBef>
            </a:pP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Backend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Database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inseriti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container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Docker</a:t>
            </a:r>
            <a:r>
              <a:rPr dirty="0" sz="1200" spc="5" b="1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avviati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mediate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docker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compose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crea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l’infrastruttura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sistema.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comunicazione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tra </a:t>
            </a:r>
            <a:r>
              <a:rPr dirty="0" sz="1200">
                <a:latin typeface="Georgia"/>
                <a:cs typeface="Georgia"/>
              </a:rPr>
              <a:t>Client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Backend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avviene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mediante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servizi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RESTful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API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Rest</a:t>
            </a:r>
            <a:r>
              <a:rPr dirty="0" sz="1200">
                <a:latin typeface="Georgia"/>
                <a:cs typeface="Georgia"/>
              </a:rPr>
              <a:t>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l’uso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 </a:t>
            </a:r>
            <a:r>
              <a:rPr dirty="0" sz="1200" spc="-20">
                <a:latin typeface="Georgia"/>
                <a:cs typeface="Georgia"/>
              </a:rPr>
              <a:t>libreria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Retrofit</a:t>
            </a:r>
            <a:r>
              <a:rPr dirty="0" sz="1200" spc="20" b="1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gestione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richieste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HTTP.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backend,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invece, </a:t>
            </a:r>
            <a:r>
              <a:rPr dirty="0" sz="1200" spc="-30">
                <a:latin typeface="Georgia"/>
                <a:cs typeface="Georgia"/>
              </a:rPr>
              <a:t>recupera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all’interno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database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utilizzando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servizi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offerti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JPA </a:t>
            </a:r>
            <a:r>
              <a:rPr dirty="0" sz="1200" spc="-35" b="1">
                <a:latin typeface="Georgia"/>
                <a:cs typeface="Georgia"/>
              </a:rPr>
              <a:t>Hibernate</a:t>
            </a:r>
            <a:r>
              <a:rPr dirty="0" sz="1200" spc="-35">
                <a:latin typeface="Georgia"/>
                <a:cs typeface="Georgia"/>
              </a:rPr>
              <a:t>.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L’intera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infrastruttura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ospitata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un’istanza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 </a:t>
            </a:r>
            <a:r>
              <a:rPr dirty="0" sz="1200" spc="-35" b="1">
                <a:latin typeface="Georgia"/>
                <a:cs typeface="Georgia"/>
              </a:rPr>
              <a:t>Amazon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EC2</a:t>
            </a:r>
            <a:r>
              <a:rPr dirty="0" sz="1200" spc="-20">
                <a:latin typeface="Georgia"/>
                <a:cs typeface="Georgia"/>
              </a:rPr>
              <a:t>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25791" y="1171055"/>
            <a:ext cx="5314315" cy="411861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701164">
              <a:lnSpc>
                <a:spcPct val="100000"/>
              </a:lnSpc>
              <a:spcBef>
                <a:spcPts val="875"/>
              </a:spcBef>
              <a:tabLst>
                <a:tab pos="2222500" algn="l"/>
              </a:tabLst>
            </a:pPr>
            <a:r>
              <a:rPr dirty="0" sz="1200" spc="-10" b="1">
                <a:latin typeface="Georgia"/>
                <a:cs typeface="Georgia"/>
              </a:rPr>
              <a:t>3.1.1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30" b="1">
                <a:latin typeface="Georgia"/>
                <a:cs typeface="Georgia"/>
              </a:rPr>
              <a:t>Sviluppo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Frontend</a:t>
            </a:r>
            <a:endParaRPr sz="1200">
              <a:latin typeface="Georgia"/>
              <a:cs typeface="Georgia"/>
            </a:endParaRPr>
          </a:p>
          <a:p>
            <a:pPr algn="ctr" marL="12065" marR="9525" indent="127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parte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frontend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sviluppata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mediante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linguaggio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 spc="-45">
                <a:latin typeface="Georgia"/>
                <a:cs typeface="Georgia"/>
              </a:rPr>
              <a:t>programmazione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Java,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l’ambiente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Android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Studio</a:t>
            </a:r>
            <a:r>
              <a:rPr dirty="0" sz="1200" spc="-10">
                <a:latin typeface="Georgia"/>
                <a:cs typeface="Georgia"/>
              </a:rPr>
              <a:t>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scelta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>
                <a:latin typeface="Georgia"/>
                <a:cs typeface="Georgia"/>
              </a:rPr>
              <a:t>tale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ambiente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motivata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dalla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possibilità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usufruire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varie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funzionalità; </a:t>
            </a:r>
            <a:r>
              <a:rPr dirty="0" sz="1200" spc="-25">
                <a:latin typeface="Georgia"/>
                <a:cs typeface="Georgia"/>
              </a:rPr>
              <a:t>troviamo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principali:</a:t>
            </a:r>
            <a:endParaRPr sz="1200">
              <a:latin typeface="Georgia"/>
              <a:cs typeface="Georgia"/>
            </a:endParaRPr>
          </a:p>
          <a:p>
            <a:pPr marL="377825" indent="-187960">
              <a:lnSpc>
                <a:spcPct val="100000"/>
              </a:lnSpc>
              <a:spcBef>
                <a:spcPts val="1315"/>
              </a:spcBef>
              <a:buAutoNum type="arabicPeriod"/>
              <a:tabLst>
                <a:tab pos="377825" algn="l"/>
              </a:tabLst>
            </a:pPr>
            <a:r>
              <a:rPr dirty="0" sz="1200" spc="-20">
                <a:latin typeface="Georgia"/>
                <a:cs typeface="Georgia"/>
              </a:rPr>
              <a:t>Supporto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compilaziona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basata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gradle.</a:t>
            </a:r>
            <a:endParaRPr sz="1200">
              <a:latin typeface="Georgia"/>
              <a:cs typeface="Georgia"/>
            </a:endParaRPr>
          </a:p>
          <a:p>
            <a:pPr marL="377825" indent="-18796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77825" algn="l"/>
              </a:tabLst>
            </a:pPr>
            <a:r>
              <a:rPr dirty="0" sz="1200" spc="-25">
                <a:latin typeface="Georgia"/>
                <a:cs typeface="Georgia"/>
              </a:rPr>
              <a:t>Refactoring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specifico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Android.</a:t>
            </a:r>
            <a:endParaRPr sz="1200">
              <a:latin typeface="Georgia"/>
              <a:cs typeface="Georgia"/>
            </a:endParaRPr>
          </a:p>
          <a:p>
            <a:pPr marL="377190" marR="5080" indent="-18796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79730" algn="l"/>
              </a:tabLst>
            </a:pP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ampio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editor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layout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possibilità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visualizzare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antemprima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25">
                <a:latin typeface="Georgia"/>
                <a:cs typeface="Georgia"/>
              </a:rPr>
              <a:t>	</a:t>
            </a:r>
            <a:r>
              <a:rPr dirty="0" sz="1200" spc="-10">
                <a:latin typeface="Georgia"/>
                <a:cs typeface="Georgia"/>
              </a:rPr>
              <a:t>layout</a:t>
            </a:r>
            <a:r>
              <a:rPr dirty="0" sz="1200">
                <a:latin typeface="Georgia"/>
                <a:cs typeface="Georgia"/>
              </a:rPr>
              <a:t> su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più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configurazioni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dello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schermo.</a:t>
            </a:r>
            <a:endParaRPr sz="1200">
              <a:latin typeface="Georgia"/>
              <a:cs typeface="Georgia"/>
            </a:endParaRPr>
          </a:p>
          <a:p>
            <a:pPr marL="377190" marR="5080" indent="-18796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79730" algn="l"/>
              </a:tabLst>
            </a:pPr>
            <a:r>
              <a:rPr dirty="0" sz="1200" spc="-20">
                <a:latin typeface="Georgia"/>
                <a:cs typeface="Georgia"/>
              </a:rPr>
              <a:t>Procedure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guidate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basate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modelli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creare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progetti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componenti</a:t>
            </a:r>
            <a:r>
              <a:rPr dirty="0" sz="1200" spc="6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An- 	droid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comuni</a:t>
            </a:r>
            <a:endParaRPr sz="1200">
              <a:latin typeface="Georgia"/>
              <a:cs typeface="Georgia"/>
            </a:endParaRPr>
          </a:p>
          <a:p>
            <a:pPr marL="377825" indent="-18796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77825" algn="l"/>
              </a:tabLst>
            </a:pPr>
            <a:r>
              <a:rPr dirty="0" sz="1200" spc="-20">
                <a:latin typeface="Georgia"/>
                <a:cs typeface="Georgia"/>
              </a:rPr>
              <a:t>Dispositivi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virtuali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dove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installare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avviare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proprie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applicazioni.</a:t>
            </a:r>
            <a:endParaRPr sz="1200">
              <a:latin typeface="Georgia"/>
              <a:cs typeface="Georgia"/>
            </a:endParaRPr>
          </a:p>
          <a:p>
            <a:pPr marL="377825" indent="-18796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77825" algn="l"/>
              </a:tabLst>
            </a:pPr>
            <a:r>
              <a:rPr dirty="0" sz="1200" spc="-35">
                <a:latin typeface="Georgia"/>
                <a:cs typeface="Georgia"/>
              </a:rPr>
              <a:t>Integrazione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sistemi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Versioning.</a:t>
            </a:r>
            <a:endParaRPr sz="1200">
              <a:latin typeface="Georgia"/>
              <a:cs typeface="Georgia"/>
            </a:endParaRPr>
          </a:p>
          <a:p>
            <a:pPr algn="ctr" marL="34925" marR="33020">
              <a:lnSpc>
                <a:spcPct val="100000"/>
              </a:lnSpc>
              <a:spcBef>
                <a:spcPts val="1300"/>
              </a:spcBef>
            </a:pPr>
            <a:r>
              <a:rPr dirty="0" sz="1200" spc="-25">
                <a:latin typeface="Georgia"/>
                <a:cs typeface="Georgia"/>
              </a:rPr>
              <a:t>Android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studio,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inoltre,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l’ambiente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ufficiale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Google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Android,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significa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ottimizzato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aggiornato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regolarmente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ultime </a:t>
            </a:r>
            <a:r>
              <a:rPr dirty="0" sz="1200" spc="-30">
                <a:latin typeface="Georgia"/>
                <a:cs typeface="Georgia"/>
              </a:rPr>
              <a:t>funzionalità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Android.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21308" y="1171055"/>
            <a:ext cx="5897245" cy="401129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727200">
              <a:lnSpc>
                <a:spcPct val="100000"/>
              </a:lnSpc>
              <a:spcBef>
                <a:spcPts val="875"/>
              </a:spcBef>
              <a:tabLst>
                <a:tab pos="2249170" algn="l"/>
              </a:tabLst>
            </a:pPr>
            <a:r>
              <a:rPr dirty="0" sz="1200" spc="-10" b="1">
                <a:latin typeface="Georgia"/>
                <a:cs typeface="Georgia"/>
              </a:rPr>
              <a:t>3.1.2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30" b="1">
                <a:latin typeface="Georgia"/>
                <a:cs typeface="Georgia"/>
              </a:rPr>
              <a:t>Sviluppo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Backend</a:t>
            </a:r>
            <a:endParaRPr sz="1200">
              <a:latin typeface="Georgia"/>
              <a:cs typeface="Georgia"/>
            </a:endParaRPr>
          </a:p>
          <a:p>
            <a:pPr algn="ctr" marL="12065" marR="584200" indent="635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parte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backend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sviluppato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tramite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linguaggio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programmazione Java,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sull’ambiente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Eclipse,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l’utilizzo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framework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Spring </a:t>
            </a:r>
            <a:r>
              <a:rPr dirty="0" sz="1200" b="1">
                <a:latin typeface="Georgia"/>
                <a:cs typeface="Georgia"/>
              </a:rPr>
              <a:t>Boot</a:t>
            </a:r>
            <a:r>
              <a:rPr dirty="0" sz="1200">
                <a:latin typeface="Georgia"/>
                <a:cs typeface="Georgia"/>
              </a:rPr>
              <a:t>.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Spring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Boot è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 </a:t>
            </a:r>
            <a:r>
              <a:rPr dirty="0" sz="1200" spc="-20">
                <a:latin typeface="Georgia"/>
                <a:cs typeface="Georgia"/>
              </a:rPr>
              <a:t>potente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strumento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consente</a:t>
            </a:r>
            <a:r>
              <a:rPr dirty="0" sz="1200">
                <a:latin typeface="Georgia"/>
                <a:cs typeface="Georgia"/>
              </a:rPr>
              <a:t> agli </a:t>
            </a:r>
            <a:r>
              <a:rPr dirty="0" sz="1200" spc="-10">
                <a:latin typeface="Georgia"/>
                <a:cs typeface="Georgia"/>
              </a:rPr>
              <a:t>oggetti</a:t>
            </a:r>
            <a:r>
              <a:rPr dirty="0" sz="1200">
                <a:latin typeface="Georgia"/>
                <a:cs typeface="Georgia"/>
              </a:rPr>
              <a:t> di </a:t>
            </a:r>
            <a:r>
              <a:rPr dirty="0" sz="1200" spc="-40">
                <a:latin typeface="Georgia"/>
                <a:cs typeface="Georgia"/>
              </a:rPr>
              <a:t>definire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le </a:t>
            </a:r>
            <a:r>
              <a:rPr dirty="0" sz="1200" spc="-35">
                <a:latin typeface="Georgia"/>
                <a:cs typeface="Georgia"/>
              </a:rPr>
              <a:t>proprie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dipendenze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successivamente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container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Spring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provvederà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ad</a:t>
            </a:r>
            <a:r>
              <a:rPr dirty="0" sz="1200" spc="5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inserire.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vari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vantaggi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hanno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utilizzando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questa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tecnologia,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troviamo:</a:t>
            </a:r>
            <a:endParaRPr sz="1200">
              <a:latin typeface="Georgia"/>
              <a:cs typeface="Georgia"/>
            </a:endParaRPr>
          </a:p>
          <a:p>
            <a:pPr algn="just" marL="381635" marR="583565" indent="-18796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84175" algn="l"/>
              </a:tabLst>
            </a:pPr>
            <a:r>
              <a:rPr dirty="0" sz="1200" spc="-35">
                <a:latin typeface="Georgia"/>
                <a:cs typeface="Georgia"/>
              </a:rPr>
              <a:t>Riduzione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della </a:t>
            </a:r>
            <a:r>
              <a:rPr dirty="0" sz="1200" spc="-45">
                <a:latin typeface="Georgia"/>
                <a:cs typeface="Georgia"/>
              </a:rPr>
              <a:t>configurazione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necessaria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per</a:t>
            </a:r>
            <a:r>
              <a:rPr dirty="0" sz="1200" spc="-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avviare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progetto,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grazie </a:t>
            </a:r>
            <a:r>
              <a:rPr dirty="0" sz="1200" spc="-20">
                <a:latin typeface="Georgia"/>
                <a:cs typeface="Georgia"/>
              </a:rPr>
              <a:t>alle </a:t>
            </a:r>
            <a:r>
              <a:rPr dirty="0" sz="1200" spc="-20">
                <a:latin typeface="Georgia"/>
                <a:cs typeface="Georgia"/>
              </a:rPr>
              <a:t>	</a:t>
            </a:r>
            <a:r>
              <a:rPr dirty="0" sz="1200" spc="-50">
                <a:latin typeface="Georgia"/>
                <a:cs typeface="Georgia"/>
              </a:rPr>
              <a:t>convenzioni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predefinite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configurazioni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automatiche.</a:t>
            </a:r>
            <a:endParaRPr sz="1200">
              <a:latin typeface="Georgia"/>
              <a:cs typeface="Georgia"/>
            </a:endParaRPr>
          </a:p>
          <a:p>
            <a:pPr algn="just" marL="381635" marR="584200" indent="-18796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84175" algn="l"/>
              </a:tabLst>
            </a:pPr>
            <a:r>
              <a:rPr dirty="0" sz="1200" spc="-20">
                <a:latin typeface="Georgia"/>
                <a:cs typeface="Georgia"/>
              </a:rPr>
              <a:t>Creazione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applicazioni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standalone,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pronte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produzione,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sem- </a:t>
            </a:r>
            <a:r>
              <a:rPr dirty="0" sz="1200" spc="-20">
                <a:latin typeface="Georgia"/>
                <a:cs typeface="Georgia"/>
              </a:rPr>
              <a:t>	</a:t>
            </a:r>
            <a:r>
              <a:rPr dirty="0" sz="1200" spc="-10">
                <a:latin typeface="Georgia"/>
                <a:cs typeface="Georgia"/>
              </a:rPr>
              <a:t>plice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file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JAR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WAR,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accelerano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ciclo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sviluppo.</a:t>
            </a:r>
            <a:endParaRPr sz="1200">
              <a:latin typeface="Georgia"/>
              <a:cs typeface="Georgia"/>
            </a:endParaRPr>
          </a:p>
          <a:p>
            <a:pPr algn="just" marL="381635" marR="583565" indent="-18796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84175" algn="l"/>
              </a:tabLst>
            </a:pPr>
            <a:r>
              <a:rPr dirty="0" sz="1200" spc="-35">
                <a:latin typeface="Georgia"/>
                <a:cs typeface="Georgia"/>
              </a:rPr>
              <a:t>Inclusione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server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web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embedded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come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Tomcat,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Jetty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Undertow,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70">
                <a:latin typeface="Georgia"/>
                <a:cs typeface="Georgia"/>
              </a:rPr>
              <a:t>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dif- 	ferenza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Spring,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quindi,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non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c’è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necessità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configurare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separatamente </a:t>
            </a:r>
            <a:r>
              <a:rPr dirty="0" sz="1200" spc="-2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server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esterno.</a:t>
            </a:r>
            <a:endParaRPr sz="1200">
              <a:latin typeface="Georgia"/>
              <a:cs typeface="Georgia"/>
            </a:endParaRPr>
          </a:p>
          <a:p>
            <a:pPr marL="381635" marR="5080" indent="-18796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384175" algn="l"/>
              </a:tabLst>
            </a:pPr>
            <a:r>
              <a:rPr dirty="0" sz="1200" spc="-45">
                <a:latin typeface="Georgia"/>
                <a:cs typeface="Georgia"/>
              </a:rPr>
              <a:t>Integrazione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con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Spring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Security,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70">
                <a:latin typeface="Georgia"/>
                <a:cs typeface="Georgia"/>
              </a:rPr>
              <a:t>che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fornisce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meccanismi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avanzati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per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l’autenticazione </a:t>
            </a:r>
            <a:r>
              <a:rPr dirty="0" sz="1200" spc="-1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l’autorizzazione,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semplificando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protezione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applicazioni.</a:t>
            </a:r>
            <a:endParaRPr sz="1200">
              <a:latin typeface="Georgia"/>
              <a:cs typeface="Georgia"/>
            </a:endParaRPr>
          </a:p>
          <a:p>
            <a:pPr marL="381635" marR="584200" indent="-18796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384175" algn="l"/>
              </a:tabLst>
            </a:pPr>
            <a:r>
              <a:rPr dirty="0" sz="1200">
                <a:latin typeface="Georgia"/>
                <a:cs typeface="Georgia"/>
              </a:rPr>
              <a:t>Alta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scalabilità:</a:t>
            </a:r>
            <a:r>
              <a:rPr dirty="0" sz="1200" spc="17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Spring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Boot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consente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gestire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facilmente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aumento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 </a:t>
            </a:r>
            <a:r>
              <a:rPr dirty="0" sz="1200" spc="-25">
                <a:latin typeface="Georgia"/>
                <a:cs typeface="Georgia"/>
              </a:rPr>
              <a:t>	</a:t>
            </a:r>
            <a:r>
              <a:rPr dirty="0" sz="1200" spc="-20">
                <a:latin typeface="Georgia"/>
                <a:cs typeface="Georgia"/>
              </a:rPr>
              <a:t>carico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complessità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dell’applicazione.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85786" y="1171055"/>
            <a:ext cx="5188585" cy="168973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980564">
              <a:lnSpc>
                <a:spcPct val="100000"/>
              </a:lnSpc>
              <a:spcBef>
                <a:spcPts val="875"/>
              </a:spcBef>
              <a:tabLst>
                <a:tab pos="2501900" algn="l"/>
              </a:tabLst>
            </a:pPr>
            <a:r>
              <a:rPr dirty="0" sz="1200" spc="-10" b="1">
                <a:latin typeface="Georgia"/>
                <a:cs typeface="Georgia"/>
              </a:rPr>
              <a:t>3.1.3</a:t>
            </a:r>
            <a:r>
              <a:rPr dirty="0" sz="1200" b="1">
                <a:latin typeface="Georgia"/>
                <a:cs typeface="Georgia"/>
              </a:rPr>
              <a:t>	API</a:t>
            </a:r>
            <a:r>
              <a:rPr dirty="0" sz="1200" spc="26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Rest</a:t>
            </a:r>
            <a:endParaRPr sz="1200">
              <a:latin typeface="Georgia"/>
              <a:cs typeface="Georgia"/>
            </a:endParaRPr>
          </a:p>
          <a:p>
            <a:pPr algn="ctr" marL="12700" marR="508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(Representational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Transfer)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un’interfaccia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consente </a:t>
            </a:r>
            <a:r>
              <a:rPr dirty="0" sz="1200">
                <a:latin typeface="Georgia"/>
                <a:cs typeface="Georgia"/>
              </a:rPr>
              <a:t>ai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sistemi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comunicare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loro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utilizzando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protocollo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HTTP.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API </a:t>
            </a:r>
            <a:r>
              <a:rPr dirty="0" sz="1200">
                <a:latin typeface="Georgia"/>
                <a:cs typeface="Georgia"/>
              </a:rPr>
              <a:t>RESTful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progettate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sfruttare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operazioni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standard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protocollo </a:t>
            </a:r>
            <a:r>
              <a:rPr dirty="0" sz="1200">
                <a:latin typeface="Georgia"/>
                <a:cs typeface="Georgia"/>
              </a:rPr>
              <a:t>HTTP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come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GET,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POST,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PUT,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DELETE,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ecc.</a:t>
            </a:r>
            <a:r>
              <a:rPr dirty="0" sz="1200" spc="26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Queste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operazioni </a:t>
            </a:r>
            <a:r>
              <a:rPr dirty="0" sz="1200" spc="-50">
                <a:latin typeface="Georgia"/>
                <a:cs typeface="Georgia"/>
              </a:rPr>
              <a:t>corrispondono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operazioni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CRUD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(Create,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Read,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Update,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Delete)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dati.</a:t>
            </a:r>
            <a:endParaRPr sz="1200">
              <a:latin typeface="Georgia"/>
              <a:cs typeface="Georgia"/>
            </a:endParaRPr>
          </a:p>
          <a:p>
            <a:pPr algn="ctr" marL="16510" marR="8890">
              <a:lnSpc>
                <a:spcPct val="100000"/>
              </a:lnSpc>
              <a:spcBef>
                <a:spcPts val="25"/>
              </a:spcBef>
            </a:pP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seguito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elencate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implementate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software DietiDeals24: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905484" y="3534295"/>
          <a:ext cx="5825490" cy="747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1428750"/>
                <a:gridCol w="601980"/>
                <a:gridCol w="254000"/>
                <a:gridCol w="619760"/>
                <a:gridCol w="728979"/>
                <a:gridCol w="833120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40" b="1">
                          <a:latin typeface="Georgia"/>
                          <a:cs typeface="Georgia"/>
                        </a:rPr>
                        <a:t> 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/auth/login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Esegue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il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login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/auth/google/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Accede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Google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al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sistema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mediante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credenziali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2530462" y="4378792"/>
            <a:ext cx="24993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6:</a:t>
            </a:r>
            <a:r>
              <a:rPr dirty="0" sz="1200" spc="1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Autenticazione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817118" y="4952644"/>
          <a:ext cx="6002020" cy="93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1605915"/>
                <a:gridCol w="3037204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40" b="1">
                          <a:latin typeface="Georgia"/>
                          <a:cs typeface="Georgia"/>
                        </a:rPr>
                        <a:t> 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/utente/registra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Registra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nuovo</a:t>
                      </a:r>
                      <a:r>
                        <a:rPr dirty="0" sz="1200" spc="-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/utente/recupera/id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Recupera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un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specificato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/utente/aggiorna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Aggiorna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dati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/utente/modPassword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Modifica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password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2794698" y="5990727"/>
            <a:ext cx="197040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7:</a:t>
            </a:r>
            <a:r>
              <a:rPr dirty="0" sz="1200" spc="16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Utente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1308" y="1270353"/>
            <a:ext cx="239395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2.1.2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0" b="1">
                <a:latin typeface="Georgia"/>
                <a:cs typeface="Georgia"/>
              </a:rPr>
              <a:t>Modellazione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Casi</a:t>
            </a:r>
            <a:r>
              <a:rPr dirty="0" sz="1200" spc="6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d’Uso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21308" y="1911855"/>
            <a:ext cx="33147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51835" algn="l"/>
              </a:tabLst>
            </a:pPr>
            <a:r>
              <a:rPr dirty="0" sz="1200" spc="-50" b="1">
                <a:latin typeface="Georgia"/>
                <a:cs typeface="Georgia"/>
              </a:rPr>
              <a:t>Diagramma</a:t>
            </a:r>
            <a:r>
              <a:rPr dirty="0" sz="1200" spc="20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dei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casi</a:t>
            </a:r>
            <a:r>
              <a:rPr dirty="0" sz="1200" spc="2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d’uso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Autenticazione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0">
                <a:latin typeface="Georgia"/>
                <a:cs typeface="Georgia"/>
              </a:rPr>
              <a:t>-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204" y="2283043"/>
            <a:ext cx="4233591" cy="162736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289496" y="1702587"/>
          <a:ext cx="7057390" cy="1494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2660649"/>
                <a:gridCol w="3036570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40" b="1">
                          <a:latin typeface="Georgia"/>
                          <a:cs typeface="Georgia"/>
                        </a:rPr>
                        <a:t> 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/offerta/crea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offerta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/offerta/recuperaOrdinate/id_asta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35">
                          <a:latin typeface="Georgia"/>
                          <a:cs typeface="Georgia"/>
                        </a:rPr>
                        <a:t>Recupera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offerte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ordinate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-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spec-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ificata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/offerta/recuperaPerUtente/id_utente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Recupera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offerte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fatte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speci-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ficato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/offerta/accetta/id_offerta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Accetta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un’offerta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/offerta/rifiuta/id_offerta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Rifiuta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un’offerta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2784348" y="3296130"/>
            <a:ext cx="199199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8: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Offerta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59842" y="4481284"/>
          <a:ext cx="7317105" cy="354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3640454"/>
                <a:gridCol w="2317115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40" b="1">
                          <a:latin typeface="Georgia"/>
                          <a:cs typeface="Georgia"/>
                        </a:rPr>
                        <a:t> 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/asta/cercaTutte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/asta/cercaPerUtente/id_creatore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create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specificato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/asta/cercaPerChiave/chiave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parola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chiave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/asta/cercaPerCategoria/categoria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categoria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/asta/cercaPerChiaveAndCategoria/chiave&amp;categoria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Cerca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parola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chiave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categoria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/asta/cercaPerOfferteUtente/id_utente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aste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in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cui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utente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ha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fatto</a:t>
                      </a:r>
                      <a:r>
                        <a:rPr dirty="0" sz="1200" spc="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offerte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/asta/creaAstaInversa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inversa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/asta/creaAstaAlRibasso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al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ribasso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/asta/creaAstaSilenziosa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Crea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0">
                          <a:latin typeface="Georgia"/>
                          <a:cs typeface="Georgia"/>
                        </a:rPr>
                        <a:t>nuova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silenziosa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/asta/dettagliAstaInversa/id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1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dettagli</a:t>
                      </a:r>
                      <a:r>
                        <a:rPr dirty="0" sz="1200" spc="1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in-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versa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/asta/dettagliAstaRibasso/id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dettagli</a:t>
                      </a:r>
                      <a:r>
                        <a:rPr dirty="0" sz="1200" spc="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2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2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al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ribasso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/asta/dettagliAstaSilenziosa/id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Ottiene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dettagli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silen-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ziosa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2862402" y="8128327"/>
            <a:ext cx="183578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9:</a:t>
            </a:r>
            <a:r>
              <a:rPr dirty="0" sz="1200" spc="1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450494" y="4024426"/>
          <a:ext cx="6735445" cy="1682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255"/>
                <a:gridCol w="2338705"/>
                <a:gridCol w="3036569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Metodo</a:t>
                      </a:r>
                      <a:r>
                        <a:rPr dirty="0" sz="1200" spc="40" b="1">
                          <a:latin typeface="Georgia"/>
                          <a:cs typeface="Georgia"/>
                        </a:rPr>
                        <a:t> HTTP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b="1">
                          <a:latin typeface="Georgia"/>
                          <a:cs typeface="Georgia"/>
                        </a:rPr>
                        <a:t>URL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9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Metodo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Descrizione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GET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/notifica/mostraTutte/id_utente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Mostra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/notifica/rimuovi/id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Rimuove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notifica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specificata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/notifica/rimuoviLette/id_utente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0">
                          <a:latin typeface="Georgia"/>
                          <a:cs typeface="Georgia"/>
                        </a:rPr>
                        <a:t>Rimuove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lette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POST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/notifica/svuota/id_utente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Svuota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/notifica/segna/id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Segna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una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notifica</a:t>
                      </a:r>
                      <a:r>
                        <a:rPr dirty="0" sz="1200" spc="3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come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letta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specificata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dall’ID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/notifica/segnaTutte/id_utente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Segna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tutte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le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notifiche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utente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come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lette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2722448" y="5806488"/>
            <a:ext cx="211582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Table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10:</a:t>
            </a:r>
            <a:r>
              <a:rPr dirty="0" sz="1200" spc="1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Notifica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21308" y="1171055"/>
            <a:ext cx="5318760" cy="757428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lvl="2" marL="2474595" indent="-521970">
              <a:lnSpc>
                <a:spcPct val="100000"/>
              </a:lnSpc>
              <a:spcBef>
                <a:spcPts val="875"/>
              </a:spcBef>
              <a:buFont typeface="Georgia"/>
              <a:buAutoNum type="arabicPeriod" startAt="4"/>
              <a:tabLst>
                <a:tab pos="2474595" algn="l"/>
              </a:tabLst>
            </a:pPr>
            <a:r>
              <a:rPr dirty="0" sz="1200" spc="-10" b="1">
                <a:latin typeface="Georgia"/>
                <a:cs typeface="Georgia"/>
              </a:rPr>
              <a:t>PostgreSQL</a:t>
            </a:r>
            <a:endParaRPr sz="1200">
              <a:latin typeface="Georgia"/>
              <a:cs typeface="Georgia"/>
            </a:endParaRPr>
          </a:p>
          <a:p>
            <a:pPr algn="ctr" marL="132715" marR="124460" indent="-127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DBMS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usato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storage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management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piattaforma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è </a:t>
            </a:r>
            <a:r>
              <a:rPr dirty="0" sz="1200" spc="-20">
                <a:latin typeface="Georgia"/>
                <a:cs typeface="Georgia"/>
              </a:rPr>
              <a:t>PostgreSQL,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basato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modello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relazionale.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Abbiamo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deciso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utilizzare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 </a:t>
            </a:r>
            <a:r>
              <a:rPr dirty="0" sz="1200">
                <a:latin typeface="Georgia"/>
                <a:cs typeface="Georgia"/>
              </a:rPr>
              <a:t>DMBS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relazionale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poichè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questo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modello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sembrato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adeguato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esigenze </a:t>
            </a:r>
            <a:r>
              <a:rPr dirty="0" sz="1200" spc="-30">
                <a:latin typeface="Georgia"/>
                <a:cs typeface="Georgia"/>
              </a:rPr>
              <a:t>richieste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200">
              <a:latin typeface="Georgia"/>
              <a:cs typeface="Georgia"/>
            </a:endParaRPr>
          </a:p>
          <a:p>
            <a:pPr lvl="2" marL="2355850" indent="-521970">
              <a:lnSpc>
                <a:spcPct val="100000"/>
              </a:lnSpc>
              <a:buFont typeface="Georgia"/>
              <a:buAutoNum type="arabicPeriod" startAt="5"/>
              <a:tabLst>
                <a:tab pos="2355850" algn="l"/>
              </a:tabLst>
            </a:pPr>
            <a:r>
              <a:rPr dirty="0" sz="1200" b="1">
                <a:latin typeface="Georgia"/>
                <a:cs typeface="Georgia"/>
              </a:rPr>
              <a:t>JPA</a:t>
            </a:r>
            <a:r>
              <a:rPr dirty="0" sz="1200" spc="17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Hibernate</a:t>
            </a:r>
            <a:endParaRPr sz="1200">
              <a:latin typeface="Georgia"/>
              <a:cs typeface="Georgia"/>
            </a:endParaRPr>
          </a:p>
          <a:p>
            <a:pPr algn="ctr" marL="12700" marR="5080" indent="-635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JPA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(Java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Persistence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API)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Hibernate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tecnologie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gestione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 </a:t>
            </a:r>
            <a:r>
              <a:rPr dirty="0" sz="1200" spc="-30">
                <a:latin typeface="Georgia"/>
                <a:cs typeface="Georgia"/>
              </a:rPr>
              <a:t>persistenza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dati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all’interno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applicazioni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Java.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JPA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specifica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standard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definisce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un’API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gestione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dati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relazionali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Java,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consentendo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agli </a:t>
            </a:r>
            <a:r>
              <a:rPr dirty="0" sz="1200" spc="-25">
                <a:latin typeface="Georgia"/>
                <a:cs typeface="Georgia"/>
              </a:rPr>
              <a:t>sviluppatori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interagire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database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utilizzando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oggetti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Java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anziché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SQL. </a:t>
            </a:r>
            <a:r>
              <a:rPr dirty="0" sz="1200" spc="-10">
                <a:latin typeface="Georgia"/>
                <a:cs typeface="Georgia"/>
              </a:rPr>
              <a:t>Abbiamo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scelto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Hibernate,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implementazioni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più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diffuse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JPA,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pochè </a:t>
            </a:r>
            <a:r>
              <a:rPr dirty="0" sz="1200" spc="-30">
                <a:latin typeface="Georgia"/>
                <a:cs typeface="Georgia"/>
              </a:rPr>
              <a:t>offre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serie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funzionalità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avanzate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mapping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degli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oggetti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database, </a:t>
            </a:r>
            <a:r>
              <a:rPr dirty="0" sz="1200" spc="-30">
                <a:latin typeface="Georgia"/>
                <a:cs typeface="Georgia"/>
              </a:rPr>
              <a:t>gestione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sessioni,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query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prestazioni.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Hibernate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semplifica </a:t>
            </a:r>
            <a:r>
              <a:rPr dirty="0" sz="1200" spc="-45">
                <a:latin typeface="Georgia"/>
                <a:cs typeface="Georgia"/>
              </a:rPr>
              <a:t>notevolmente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gestione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persistenza,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riducendo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quantità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codice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 </a:t>
            </a:r>
            <a:r>
              <a:rPr dirty="0" sz="1200" spc="-35">
                <a:latin typeface="Georgia"/>
                <a:cs typeface="Georgia"/>
              </a:rPr>
              <a:t>migliorando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manutenibilità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dell’applicazione.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200">
              <a:latin typeface="Georgia"/>
              <a:cs typeface="Georgia"/>
            </a:endParaRPr>
          </a:p>
          <a:p>
            <a:pPr lvl="2" marL="2625090" indent="-521970">
              <a:lnSpc>
                <a:spcPct val="100000"/>
              </a:lnSpc>
              <a:buFont typeface="Georgia"/>
              <a:buAutoNum type="arabicPeriod" startAt="6"/>
              <a:tabLst>
                <a:tab pos="2625090" algn="l"/>
              </a:tabLst>
            </a:pPr>
            <a:r>
              <a:rPr dirty="0" sz="1200" spc="-10" b="1">
                <a:latin typeface="Georgia"/>
                <a:cs typeface="Georgia"/>
              </a:rPr>
              <a:t>Retrofit</a:t>
            </a:r>
            <a:endParaRPr sz="1200">
              <a:latin typeface="Georgia"/>
              <a:cs typeface="Georgia"/>
            </a:endParaRPr>
          </a:p>
          <a:p>
            <a:pPr algn="ctr" marL="12700" marR="5715" indent="635">
              <a:lnSpc>
                <a:spcPct val="100000"/>
              </a:lnSpc>
              <a:spcBef>
                <a:spcPts val="780"/>
              </a:spcBef>
            </a:pPr>
            <a:r>
              <a:rPr dirty="0" sz="1200" spc="-10">
                <a:latin typeface="Georgia"/>
                <a:cs typeface="Georgia"/>
              </a:rPr>
              <a:t>Retrofit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libreria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open-</a:t>
            </a:r>
            <a:r>
              <a:rPr dirty="0" sz="1200" spc="-35">
                <a:latin typeface="Georgia"/>
                <a:cs typeface="Georgia"/>
              </a:rPr>
              <a:t>source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Android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Java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facilita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chiamate </a:t>
            </a:r>
            <a:r>
              <a:rPr dirty="0" sz="1200">
                <a:latin typeface="Georgia"/>
                <a:cs typeface="Georgia"/>
              </a:rPr>
              <a:t>HTTP.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Utilizza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annotazioni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definire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interfacce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comunicazione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 </a:t>
            </a:r>
            <a:r>
              <a:rPr dirty="0" sz="1200" spc="-20">
                <a:latin typeface="Georgia"/>
                <a:cs typeface="Georgia"/>
              </a:rPr>
              <a:t>servizi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web,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semplificando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l’integrazione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RESTful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nelle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applicazioni. </a:t>
            </a:r>
            <a:r>
              <a:rPr dirty="0" sz="1200">
                <a:latin typeface="Georgia"/>
                <a:cs typeface="Georgia"/>
              </a:rPr>
              <a:t>Con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Retrofit,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risposte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possono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essere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automaticamente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convertite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 </a:t>
            </a:r>
            <a:r>
              <a:rPr dirty="0" sz="1200" spc="-10">
                <a:latin typeface="Georgia"/>
                <a:cs typeface="Georgia"/>
              </a:rPr>
              <a:t>oggetti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Java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tramite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converter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come,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nostro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caso,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Gson.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scelta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usare questa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libreria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Dietideals24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risultata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ottimale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poichè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richieste create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Retrofit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integrano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perfettamente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framework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come</a:t>
            </a:r>
            <a:r>
              <a:rPr dirty="0" sz="1200" spc="-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SpringBoot.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200">
              <a:latin typeface="Georgia"/>
              <a:cs typeface="Georgia"/>
            </a:endParaRPr>
          </a:p>
          <a:p>
            <a:pPr lvl="2" marL="2656840" indent="-521970">
              <a:lnSpc>
                <a:spcPct val="100000"/>
              </a:lnSpc>
              <a:buFont typeface="Georgia"/>
              <a:buAutoNum type="arabicPeriod" startAt="7"/>
              <a:tabLst>
                <a:tab pos="2656840" algn="l"/>
              </a:tabLst>
            </a:pPr>
            <a:r>
              <a:rPr dirty="0" sz="1200" spc="-10" b="1">
                <a:latin typeface="Georgia"/>
                <a:cs typeface="Georgia"/>
              </a:rPr>
              <a:t>Docker</a:t>
            </a:r>
            <a:endParaRPr sz="1200">
              <a:latin typeface="Georgia"/>
              <a:cs typeface="Georgia"/>
            </a:endParaRPr>
          </a:p>
          <a:p>
            <a:pPr algn="ctr" marL="64135" marR="55244" indent="-635">
              <a:lnSpc>
                <a:spcPct val="100000"/>
              </a:lnSpc>
              <a:spcBef>
                <a:spcPts val="775"/>
              </a:spcBef>
            </a:pPr>
            <a:r>
              <a:rPr dirty="0" sz="1200" spc="-30">
                <a:latin typeface="Georgia"/>
                <a:cs typeface="Georgia"/>
              </a:rPr>
              <a:t>Docker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piattaforma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open-</a:t>
            </a:r>
            <a:r>
              <a:rPr dirty="0" sz="1200" spc="-35">
                <a:latin typeface="Georgia"/>
                <a:cs typeface="Georgia"/>
              </a:rPr>
              <a:t>source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automatizza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distribuzione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 spc="-35">
                <a:latin typeface="Georgia"/>
                <a:cs typeface="Georgia"/>
              </a:rPr>
              <a:t>applicazioni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all’interno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container,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garantendo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funzionino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sempre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nello </a:t>
            </a:r>
            <a:r>
              <a:rPr dirty="0" sz="1200" spc="-25">
                <a:latin typeface="Georgia"/>
                <a:cs typeface="Georgia"/>
              </a:rPr>
              <a:t>stesso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maniera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regolare.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container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Docker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includono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tutto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40">
                <a:latin typeface="Georgia"/>
                <a:cs typeface="Georgia"/>
              </a:rPr>
              <a:t>necessario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eseguire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un’applicazione,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comprese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librerie,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dipendenze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e </a:t>
            </a:r>
            <a:r>
              <a:rPr dirty="0" sz="1200" spc="-40">
                <a:latin typeface="Georgia"/>
                <a:cs typeface="Georgia"/>
              </a:rPr>
              <a:t>configurazioni,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isolandole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operativo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host.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L’uso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Docker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ha </a:t>
            </a:r>
            <a:r>
              <a:rPr dirty="0" sz="1200" spc="-35">
                <a:latin typeface="Georgia"/>
                <a:cs typeface="Georgia"/>
              </a:rPr>
              <a:t>consentito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maggiore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portabilità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sistema,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migliorando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l’efficienza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nell’uso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 risorse.</a:t>
            </a:r>
            <a:endParaRPr sz="1200">
              <a:latin typeface="Georgia"/>
              <a:cs typeface="Georgia"/>
            </a:endParaRPr>
          </a:p>
          <a:p>
            <a:pPr algn="ctr" marL="1270">
              <a:lnSpc>
                <a:spcPct val="100000"/>
              </a:lnSpc>
              <a:spcBef>
                <a:spcPts val="35"/>
              </a:spcBef>
            </a:pPr>
            <a:r>
              <a:rPr dirty="0" sz="1200" spc="-10">
                <a:latin typeface="Georgia"/>
                <a:cs typeface="Georgia"/>
              </a:rPr>
              <a:t>L’infrastruttura </a:t>
            </a:r>
            <a:r>
              <a:rPr dirty="0" sz="1200" spc="-30">
                <a:latin typeface="Georgia"/>
                <a:cs typeface="Georgia"/>
              </a:rPr>
              <a:t>server</a:t>
            </a:r>
            <a:r>
              <a:rPr dirty="0" sz="1200" spc="-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viene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creata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tramite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-10">
                <a:latin typeface="Georgia"/>
                <a:cs typeface="Georgia"/>
              </a:rPr>
              <a:t> file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chiamato</a:t>
            </a:r>
            <a:endParaRPr sz="1200">
              <a:latin typeface="Georgia"/>
              <a:cs typeface="Georgia"/>
            </a:endParaRPr>
          </a:p>
          <a:p>
            <a:pPr algn="ctr" marL="53340" marR="45085" indent="-2540">
              <a:lnSpc>
                <a:spcPct val="100000"/>
              </a:lnSpc>
            </a:pPr>
            <a:r>
              <a:rPr dirty="0" sz="1200" spc="-60">
                <a:latin typeface="Georgia"/>
                <a:cs typeface="Georgia"/>
              </a:rPr>
              <a:t>’</a:t>
            </a:r>
            <a:r>
              <a:rPr dirty="0" sz="1200" spc="-60" b="1">
                <a:latin typeface="Georgia"/>
                <a:cs typeface="Georgia"/>
              </a:rPr>
              <a:t>docker-</a:t>
            </a:r>
            <a:r>
              <a:rPr dirty="0" sz="1200" spc="-50" b="1">
                <a:latin typeface="Georgia"/>
                <a:cs typeface="Georgia"/>
              </a:rPr>
              <a:t>compose.yml</a:t>
            </a:r>
            <a:r>
              <a:rPr dirty="0" sz="1200" spc="-50">
                <a:latin typeface="Georgia"/>
                <a:cs typeface="Georgia"/>
              </a:rPr>
              <a:t>’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permette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definire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ed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esporre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container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 </a:t>
            </a:r>
            <a:r>
              <a:rPr dirty="0" sz="1200" spc="-30">
                <a:latin typeface="Georgia"/>
                <a:cs typeface="Georgia"/>
              </a:rPr>
              <a:t>faranno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parte del </a:t>
            </a:r>
            <a:r>
              <a:rPr dirty="0" sz="1200" spc="-20">
                <a:latin typeface="Georgia"/>
                <a:cs typeface="Georgia"/>
              </a:rPr>
              <a:t>sistema.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nostro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all’interno</a:t>
            </a:r>
            <a:r>
              <a:rPr dirty="0" sz="1200">
                <a:latin typeface="Georgia"/>
                <a:cs typeface="Georgia"/>
              </a:rPr>
              <a:t> del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file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definito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30">
                <a:latin typeface="Georgia"/>
                <a:cs typeface="Georgia"/>
              </a:rPr>
              <a:t>Backend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Database.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93139" y="1171055"/>
            <a:ext cx="5175250" cy="113919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831339">
              <a:lnSpc>
                <a:spcPct val="100000"/>
              </a:lnSpc>
              <a:spcBef>
                <a:spcPts val="875"/>
              </a:spcBef>
              <a:tabLst>
                <a:tab pos="2353310" algn="l"/>
              </a:tabLst>
            </a:pPr>
            <a:r>
              <a:rPr dirty="0" sz="1200" spc="-10" b="1">
                <a:latin typeface="Georgia"/>
                <a:cs typeface="Georgia"/>
              </a:rPr>
              <a:t>3.1.8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35" b="1">
                <a:latin typeface="Georgia"/>
                <a:cs typeface="Georgia"/>
              </a:rPr>
              <a:t>Amazon</a:t>
            </a:r>
            <a:r>
              <a:rPr dirty="0" sz="1200" spc="20" b="1">
                <a:latin typeface="Georgia"/>
                <a:cs typeface="Georgia"/>
              </a:rPr>
              <a:t> </a:t>
            </a:r>
            <a:r>
              <a:rPr dirty="0" sz="1200" spc="-25" b="1">
                <a:latin typeface="Georgia"/>
                <a:cs typeface="Georgia"/>
              </a:rPr>
              <a:t>EC2</a:t>
            </a:r>
            <a:endParaRPr sz="1200">
              <a:latin typeface="Georgia"/>
              <a:cs typeface="Georgia"/>
            </a:endParaRPr>
          </a:p>
          <a:p>
            <a:pPr algn="ctr" marL="12065" marR="5080">
              <a:lnSpc>
                <a:spcPct val="100000"/>
              </a:lnSpc>
              <a:spcBef>
                <a:spcPts val="775"/>
              </a:spcBef>
            </a:pPr>
            <a:r>
              <a:rPr dirty="0" sz="1200" spc="-25">
                <a:latin typeface="Georgia"/>
                <a:cs typeface="Georgia"/>
              </a:rPr>
              <a:t>L’applicazione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rilasciata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Amazon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EC2,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un’istanza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Cloud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fornisce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ambiente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Linux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cui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lanciare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Container.</a:t>
            </a:r>
            <a:r>
              <a:rPr dirty="0" sz="1200" spc="114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Ciò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permesso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poter </a:t>
            </a:r>
            <a:r>
              <a:rPr dirty="0" sz="1200" spc="-35">
                <a:latin typeface="Georgia"/>
                <a:cs typeface="Georgia"/>
              </a:rPr>
              <a:t>esporre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software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indirizzo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pubblico,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creando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server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dell’applicativo </a:t>
            </a:r>
            <a:r>
              <a:rPr dirty="0" sz="1200" spc="-40">
                <a:latin typeface="Georgia"/>
                <a:cs typeface="Georgia"/>
              </a:rPr>
              <a:t>mediante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docker-</a:t>
            </a:r>
            <a:r>
              <a:rPr dirty="0" sz="1200" spc="-50">
                <a:latin typeface="Georgia"/>
                <a:cs typeface="Georgia"/>
              </a:rPr>
              <a:t>compose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all’interno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dell’istanza.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2653401"/>
            <a:ext cx="5292121" cy="172101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1308" y="1128118"/>
            <a:ext cx="5317490" cy="121094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lvl="1" marL="1591945" indent="-456565">
              <a:lnSpc>
                <a:spcPct val="100000"/>
              </a:lnSpc>
              <a:spcBef>
                <a:spcPts val="1015"/>
              </a:spcBef>
              <a:buFont typeface="Cambria"/>
              <a:buAutoNum type="arabicPeriod" startAt="2"/>
              <a:tabLst>
                <a:tab pos="1591945" algn="l"/>
              </a:tabLst>
            </a:pPr>
            <a:r>
              <a:rPr dirty="0" sz="1400" b="1">
                <a:latin typeface="Cambria"/>
                <a:cs typeface="Cambria"/>
              </a:rPr>
              <a:t>Diagrammi</a:t>
            </a:r>
            <a:r>
              <a:rPr dirty="0" sz="1400" spc="35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di</a:t>
            </a:r>
            <a:r>
              <a:rPr dirty="0" sz="1400" spc="355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classi</a:t>
            </a:r>
            <a:r>
              <a:rPr dirty="0" sz="1400" spc="35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di</a:t>
            </a:r>
            <a:r>
              <a:rPr dirty="0" sz="1400" spc="360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design</a:t>
            </a:r>
            <a:endParaRPr sz="1400">
              <a:latin typeface="Cambria"/>
              <a:cs typeface="Cambria"/>
            </a:endParaRPr>
          </a:p>
          <a:p>
            <a:pPr marL="400685" marR="5080" indent="-388620">
              <a:lnSpc>
                <a:spcPct val="100000"/>
              </a:lnSpc>
              <a:spcBef>
                <a:spcPts val="735"/>
              </a:spcBef>
            </a:pP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questa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sezione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elencati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Class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diagram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UML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descrivono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graficamente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funzionalità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ed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modo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cui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implementate.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200">
              <a:latin typeface="Georgia"/>
              <a:cs typeface="Georgia"/>
            </a:endParaRPr>
          </a:p>
          <a:p>
            <a:pPr lvl="2" marL="2686685" indent="-521970">
              <a:lnSpc>
                <a:spcPct val="100000"/>
              </a:lnSpc>
              <a:buFont typeface="Georgia"/>
              <a:buAutoNum type="arabicPeriod"/>
              <a:tabLst>
                <a:tab pos="2686685" algn="l"/>
              </a:tabLst>
            </a:pPr>
            <a:r>
              <a:rPr dirty="0" sz="1200" spc="-10" b="1">
                <a:latin typeface="Georgia"/>
                <a:cs typeface="Georgia"/>
              </a:rPr>
              <a:t>Entità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2570852"/>
            <a:ext cx="5821252" cy="548650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50133" y="1270353"/>
            <a:ext cx="1659889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3.2.2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40" b="1">
                <a:latin typeface="Georgia"/>
                <a:cs typeface="Georgia"/>
              </a:rPr>
              <a:t>Autenticazione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98"/>
            <a:ext cx="5821258" cy="512640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26435" y="1270353"/>
            <a:ext cx="150685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3.2.3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35" b="1">
                <a:latin typeface="Georgia"/>
                <a:cs typeface="Georgia"/>
              </a:rPr>
              <a:t>Ricerca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70"/>
            <a:ext cx="5820988" cy="341534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640291" y="1270353"/>
            <a:ext cx="227965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3.2.4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Inversa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98"/>
            <a:ext cx="5821180" cy="457378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28773" y="1270353"/>
            <a:ext cx="25031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3.2.5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al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Ribasso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09976"/>
            <a:ext cx="5821241" cy="497154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48051" y="1270353"/>
            <a:ext cx="24638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3.2.6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16"/>
            <a:ext cx="5821200" cy="468495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1308" y="1270353"/>
            <a:ext cx="410845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45585" algn="l"/>
              </a:tabLst>
            </a:pPr>
            <a:r>
              <a:rPr dirty="0" sz="1200" spc="-50" b="1">
                <a:latin typeface="Georgia"/>
                <a:cs typeface="Georgia"/>
              </a:rPr>
              <a:t>Diagramma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dei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casi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d’uso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Interazione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con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il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sistema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0">
                <a:latin typeface="Georgia"/>
                <a:cs typeface="Georgia"/>
              </a:rPr>
              <a:t>-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204" y="1641519"/>
            <a:ext cx="4233710" cy="447796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16402" y="1270353"/>
            <a:ext cx="19272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3.2.7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30" b="1">
                <a:latin typeface="Georgia"/>
                <a:cs typeface="Georgia"/>
              </a:rPr>
              <a:t>Gestione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Notifiche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09992"/>
            <a:ext cx="5821324" cy="350236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77515" y="1270353"/>
            <a:ext cx="240538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3.2.8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5" b="1">
                <a:latin typeface="Georgia"/>
                <a:cs typeface="Georgia"/>
              </a:rPr>
              <a:t>Personalizzazione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Profilo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01"/>
            <a:ext cx="5821342" cy="4513061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00147" y="1270353"/>
            <a:ext cx="215963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3.2.9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8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Offerta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137"/>
            <a:ext cx="5820981" cy="358187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21308" y="1128118"/>
            <a:ext cx="5318760" cy="245999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975360">
              <a:lnSpc>
                <a:spcPct val="100000"/>
              </a:lnSpc>
              <a:spcBef>
                <a:spcPts val="1015"/>
              </a:spcBef>
              <a:tabLst>
                <a:tab pos="1431925" algn="l"/>
              </a:tabLst>
            </a:pPr>
            <a:r>
              <a:rPr dirty="0" sz="1400" spc="-25" b="1">
                <a:latin typeface="Cambria"/>
                <a:cs typeface="Cambria"/>
              </a:rPr>
              <a:t>3.3</a:t>
            </a:r>
            <a:r>
              <a:rPr dirty="0" sz="1400" b="1">
                <a:latin typeface="Cambria"/>
                <a:cs typeface="Cambria"/>
              </a:rPr>
              <a:t>	Diagrammi</a:t>
            </a:r>
            <a:r>
              <a:rPr dirty="0" sz="1400" spc="345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di</a:t>
            </a:r>
            <a:r>
              <a:rPr dirty="0" sz="1400" spc="355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sequenza</a:t>
            </a:r>
            <a:r>
              <a:rPr dirty="0" sz="1400" spc="35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di</a:t>
            </a:r>
            <a:r>
              <a:rPr dirty="0" sz="1400" spc="355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design</a:t>
            </a:r>
            <a:endParaRPr sz="1400">
              <a:latin typeface="Cambria"/>
              <a:cs typeface="Cambria"/>
            </a:endParaRPr>
          </a:p>
          <a:p>
            <a:pPr algn="ctr" marL="12065" marR="5080" indent="-1270">
              <a:lnSpc>
                <a:spcPct val="100000"/>
              </a:lnSpc>
              <a:spcBef>
                <a:spcPts val="735"/>
              </a:spcBef>
            </a:pP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questa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sezione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verranno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elencati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sequence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diagram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design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sistema,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i </a:t>
            </a:r>
            <a:r>
              <a:rPr dirty="0" sz="1200" spc="-10">
                <a:latin typeface="Georgia"/>
                <a:cs typeface="Georgia"/>
              </a:rPr>
              <a:t>quali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mostrano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passi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interazioni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varie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componenti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eseguire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una </a:t>
            </a:r>
            <a:r>
              <a:rPr dirty="0" sz="1200" spc="-30">
                <a:latin typeface="Georgia"/>
                <a:cs typeface="Georgia"/>
              </a:rPr>
              <a:t>specifica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funzionalità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implementata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software.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particolare,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preso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 </a:t>
            </a:r>
            <a:r>
              <a:rPr dirty="0" sz="1200" spc="-45">
                <a:latin typeface="Georgia"/>
                <a:cs typeface="Georgia"/>
              </a:rPr>
              <a:t>considerazione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d’uso:</a:t>
            </a:r>
            <a:endParaRPr sz="1200">
              <a:latin typeface="Georgia"/>
              <a:cs typeface="Georgia"/>
            </a:endParaRPr>
          </a:p>
          <a:p>
            <a:pPr marL="382270" indent="-187960">
              <a:lnSpc>
                <a:spcPct val="100000"/>
              </a:lnSpc>
              <a:spcBef>
                <a:spcPts val="1315"/>
              </a:spcBef>
              <a:buFont typeface="Georgia"/>
              <a:buAutoNum type="arabicPeriod"/>
              <a:tabLst>
                <a:tab pos="382270" algn="l"/>
              </a:tabLst>
            </a:pP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asta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8227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2270" algn="l"/>
              </a:tabLst>
            </a:pP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offerta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per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asta</a:t>
            </a:r>
            <a:r>
              <a:rPr dirty="0" sz="1200" spc="3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  <a:p>
            <a:pPr marL="38227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2270" algn="l"/>
              </a:tabLst>
            </a:pPr>
            <a:r>
              <a:rPr dirty="0" sz="1200" spc="-35" b="1">
                <a:latin typeface="Georgia"/>
                <a:cs typeface="Georgia"/>
              </a:rPr>
              <a:t>Ricerca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  <a:p>
            <a:pPr marL="38227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382270" algn="l"/>
              </a:tabLst>
            </a:pP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profilo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creatore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48051" y="1270353"/>
            <a:ext cx="24638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3.3.1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95" b="1">
                <a:latin typeface="Georgia"/>
                <a:cs typeface="Georgia"/>
              </a:rPr>
              <a:t> </a:t>
            </a:r>
            <a:r>
              <a:rPr dirty="0" sz="1200" spc="-5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09992"/>
            <a:ext cx="5821191" cy="4456733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09546" y="1270353"/>
            <a:ext cx="33401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3.3.2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5" b="1">
                <a:latin typeface="Georgia"/>
                <a:cs typeface="Georgia"/>
              </a:rPr>
              <a:t>Presentazione</a:t>
            </a:r>
            <a:r>
              <a:rPr dirty="0" sz="1200" spc="8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Offerta</a:t>
            </a:r>
            <a:r>
              <a:rPr dirty="0" sz="1200" spc="8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8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14"/>
            <a:ext cx="5820996" cy="4475101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26435" y="1270353"/>
            <a:ext cx="150685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3.3.3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35" b="1">
                <a:latin typeface="Georgia"/>
                <a:cs typeface="Georgia"/>
              </a:rPr>
              <a:t>Ricerca</a:t>
            </a:r>
            <a:r>
              <a:rPr dirty="0" sz="1200" spc="25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52"/>
            <a:ext cx="5821082" cy="4941242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05279" y="1270353"/>
            <a:ext cx="33502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3.3.4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50" b="1">
                <a:latin typeface="Georgia"/>
                <a:cs typeface="Georgia"/>
              </a:rPr>
              <a:t>Visualizzazione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Profilo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Creatore</a:t>
            </a:r>
            <a:r>
              <a:rPr dirty="0" sz="1200" spc="70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710047"/>
            <a:ext cx="5821082" cy="381002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03045" y="1203548"/>
            <a:ext cx="4876800" cy="208533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481455">
              <a:lnSpc>
                <a:spcPct val="100000"/>
              </a:lnSpc>
              <a:spcBef>
                <a:spcPts val="120"/>
              </a:spcBef>
              <a:tabLst>
                <a:tab pos="1835785" algn="l"/>
              </a:tabLst>
            </a:pPr>
            <a:r>
              <a:rPr dirty="0" sz="1700" spc="-50" b="1">
                <a:latin typeface="Cambria"/>
                <a:cs typeface="Cambria"/>
              </a:rPr>
              <a:t>4</a:t>
            </a:r>
            <a:r>
              <a:rPr dirty="0" sz="1700" b="1">
                <a:latin typeface="Cambria"/>
                <a:cs typeface="Cambria"/>
              </a:rPr>
              <a:t>	</a:t>
            </a:r>
            <a:r>
              <a:rPr dirty="0" sz="1700" spc="50" b="1">
                <a:latin typeface="Cambria"/>
                <a:cs typeface="Cambria"/>
              </a:rPr>
              <a:t>Codice</a:t>
            </a:r>
            <a:r>
              <a:rPr dirty="0" sz="1700" spc="250" b="1">
                <a:latin typeface="Cambria"/>
                <a:cs typeface="Cambria"/>
              </a:rPr>
              <a:t> </a:t>
            </a:r>
            <a:r>
              <a:rPr dirty="0" sz="1700" spc="-10" b="1">
                <a:latin typeface="Cambria"/>
                <a:cs typeface="Cambria"/>
              </a:rPr>
              <a:t>sorgente</a:t>
            </a:r>
            <a:endParaRPr sz="1700">
              <a:latin typeface="Cambria"/>
              <a:cs typeface="Cambria"/>
            </a:endParaRPr>
          </a:p>
          <a:p>
            <a:pPr marL="1172845">
              <a:lnSpc>
                <a:spcPct val="100000"/>
              </a:lnSpc>
              <a:spcBef>
                <a:spcPts val="1235"/>
              </a:spcBef>
              <a:tabLst>
                <a:tab pos="1628775" algn="l"/>
              </a:tabLst>
            </a:pPr>
            <a:r>
              <a:rPr dirty="0" sz="1400" spc="-25" b="1">
                <a:latin typeface="Cambria"/>
                <a:cs typeface="Cambria"/>
              </a:rPr>
              <a:t>4.1</a:t>
            </a:r>
            <a:r>
              <a:rPr dirty="0" sz="1400" b="1">
                <a:latin typeface="Cambria"/>
                <a:cs typeface="Cambria"/>
              </a:rPr>
              <a:t>	File</a:t>
            </a:r>
            <a:r>
              <a:rPr dirty="0" sz="1400" spc="29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di</a:t>
            </a:r>
            <a:r>
              <a:rPr dirty="0" sz="1400" spc="295" b="1">
                <a:latin typeface="Cambria"/>
                <a:cs typeface="Cambria"/>
              </a:rPr>
              <a:t> </a:t>
            </a:r>
            <a:r>
              <a:rPr dirty="0" sz="1400" spc="55" b="1">
                <a:latin typeface="Cambria"/>
                <a:cs typeface="Cambria"/>
              </a:rPr>
              <a:t>Build</a:t>
            </a:r>
            <a:r>
              <a:rPr dirty="0" sz="1400" spc="295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automatica</a:t>
            </a:r>
            <a:endParaRPr sz="1400">
              <a:latin typeface="Cambria"/>
              <a:cs typeface="Cambria"/>
            </a:endParaRPr>
          </a:p>
          <a:p>
            <a:pPr marL="106680" marR="5080" indent="-15240">
              <a:lnSpc>
                <a:spcPct val="100000"/>
              </a:lnSpc>
              <a:spcBef>
                <a:spcPts val="740"/>
              </a:spcBef>
            </a:pP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file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build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automatica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quelli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permettono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creare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modo </a:t>
            </a:r>
            <a:r>
              <a:rPr dirty="0" sz="1200" spc="-25">
                <a:latin typeface="Georgia"/>
                <a:cs typeface="Georgia"/>
              </a:rPr>
              <a:t>automatico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l’infrastruttura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software.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nostro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caso,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consideriamo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file:</a:t>
            </a:r>
            <a:endParaRPr sz="1200">
              <a:latin typeface="Georgia"/>
              <a:cs typeface="Georgia"/>
            </a:endParaRPr>
          </a:p>
          <a:p>
            <a:pPr marL="200660" indent="-187960">
              <a:lnSpc>
                <a:spcPct val="100000"/>
              </a:lnSpc>
              <a:spcBef>
                <a:spcPts val="1305"/>
              </a:spcBef>
              <a:buFont typeface="Georgia"/>
              <a:buAutoNum type="arabicPeriod"/>
              <a:tabLst>
                <a:tab pos="200660" algn="l"/>
              </a:tabLst>
            </a:pPr>
            <a:r>
              <a:rPr dirty="0" sz="1200" spc="-60" b="1">
                <a:latin typeface="Georgia"/>
                <a:cs typeface="Georgia"/>
              </a:rPr>
              <a:t>Dockerfile</a:t>
            </a:r>
            <a:r>
              <a:rPr dirty="0" sz="1200" spc="-5" b="1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backend</a:t>
            </a:r>
            <a:endParaRPr sz="1200">
              <a:latin typeface="Georgia"/>
              <a:cs typeface="Georgia"/>
            </a:endParaRPr>
          </a:p>
          <a:p>
            <a:pPr marL="20066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200660" algn="l"/>
              </a:tabLst>
            </a:pPr>
            <a:r>
              <a:rPr dirty="0" sz="1200" spc="-75" b="1">
                <a:latin typeface="Georgia"/>
                <a:cs typeface="Georgia"/>
              </a:rPr>
              <a:t>docker-</a:t>
            </a:r>
            <a:r>
              <a:rPr dirty="0" sz="1200" spc="-10" b="1">
                <a:latin typeface="Georgia"/>
                <a:cs typeface="Georgia"/>
              </a:rPr>
              <a:t>compose.yml</a:t>
            </a:r>
            <a:endParaRPr sz="1200">
              <a:latin typeface="Georgia"/>
              <a:cs typeface="Georgia"/>
            </a:endParaRPr>
          </a:p>
          <a:p>
            <a:pPr marL="200660" indent="-187960">
              <a:lnSpc>
                <a:spcPct val="100000"/>
              </a:lnSpc>
              <a:spcBef>
                <a:spcPts val="1000"/>
              </a:spcBef>
              <a:buFont typeface="Georgia"/>
              <a:buAutoNum type="arabicPeriod"/>
              <a:tabLst>
                <a:tab pos="200660" algn="l"/>
              </a:tabLst>
            </a:pPr>
            <a:r>
              <a:rPr dirty="0" sz="1200" spc="-10" b="1">
                <a:latin typeface="Georgia"/>
                <a:cs typeface="Georgia"/>
              </a:rPr>
              <a:t>setup.bat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3616963"/>
            <a:ext cx="5292382" cy="255815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193288" y="6278815"/>
            <a:ext cx="11734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Georgia"/>
                <a:cs typeface="Georgia"/>
              </a:rPr>
              <a:t>Dockerfile</a:t>
            </a:r>
            <a:r>
              <a:rPr dirty="0" sz="1100" spc="20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Backend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283046"/>
            <a:ext cx="5292318" cy="257559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47063" y="3962348"/>
            <a:ext cx="5268595" cy="11569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Georgia"/>
                <a:cs typeface="Georgia"/>
              </a:rPr>
              <a:t>Docker</a:t>
            </a:r>
            <a:r>
              <a:rPr dirty="0" sz="1100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compose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100">
              <a:latin typeface="Georgia"/>
              <a:cs typeface="Georgia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200" spc="-10">
                <a:latin typeface="Georgia"/>
                <a:cs typeface="Georgia"/>
              </a:rPr>
              <a:t>L’infrastruttura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docker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viene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crearsi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mediante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questo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docker-</a:t>
            </a:r>
            <a:r>
              <a:rPr dirty="0" sz="1200" spc="-45">
                <a:latin typeface="Georgia"/>
                <a:cs typeface="Georgia"/>
              </a:rPr>
              <a:t>compose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avrà </a:t>
            </a:r>
            <a:r>
              <a:rPr dirty="0" sz="1200" spc="-10">
                <a:latin typeface="Georgia"/>
                <a:cs typeface="Georgia"/>
              </a:rPr>
              <a:t>due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container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contenenti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l’immagine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ufficiale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postgres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l’immagine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 </a:t>
            </a:r>
            <a:r>
              <a:rPr dirty="0" sz="1200" spc="-35">
                <a:latin typeface="Georgia"/>
                <a:cs typeface="Georgia"/>
              </a:rPr>
              <a:t>backend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creata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dockerfile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appena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citato.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client,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chiaramente,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viene installato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parte.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1308" y="1171055"/>
            <a:ext cx="5318760" cy="95567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  <a:tabLst>
                <a:tab pos="534035" algn="l"/>
              </a:tabLst>
            </a:pPr>
            <a:r>
              <a:rPr dirty="0" sz="1200" spc="-10" b="1">
                <a:latin typeface="Georgia"/>
                <a:cs typeface="Georgia"/>
              </a:rPr>
              <a:t>2.1.3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40" b="1">
                <a:latin typeface="Georgia"/>
                <a:cs typeface="Georgia"/>
              </a:rPr>
              <a:t>Prototipazione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visuale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via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-45" b="1">
                <a:latin typeface="Georgia"/>
                <a:cs typeface="Georgia"/>
              </a:rPr>
              <a:t>Mock-</a:t>
            </a:r>
            <a:r>
              <a:rPr dirty="0" sz="1200" spc="-25" b="1">
                <a:latin typeface="Georgia"/>
                <a:cs typeface="Georgia"/>
              </a:rPr>
              <a:t>up</a:t>
            </a:r>
            <a:endParaRPr sz="1200">
              <a:latin typeface="Georgia"/>
              <a:cs typeface="Georgia"/>
            </a:endParaRPr>
          </a:p>
          <a:p>
            <a:pPr algn="just" marL="12700" marR="5080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questa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sezione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verranno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mostrati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necessari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alla</a:t>
            </a:r>
            <a:r>
              <a:rPr dirty="0" sz="1200" spc="8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comprensione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dei </a:t>
            </a:r>
            <a:r>
              <a:rPr dirty="0" sz="1200">
                <a:latin typeface="Georgia"/>
                <a:cs typeface="Georgia"/>
              </a:rPr>
              <a:t>casi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d’uso.</a:t>
            </a:r>
            <a:r>
              <a:rPr dirty="0" sz="1200" spc="27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strumento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utilizzato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creazione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delle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interfacce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Figma.</a:t>
            </a:r>
            <a:r>
              <a:rPr dirty="0" sz="1200" spc="27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Il </a:t>
            </a:r>
            <a:r>
              <a:rPr dirty="0" sz="1200" spc="-20">
                <a:latin typeface="Georgia"/>
                <a:cs typeface="Georgia"/>
              </a:rPr>
              <a:t>progetto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completo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disponibile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  <a:hlinkClick r:id="rId2"/>
              </a:rPr>
              <a:t>link.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20556" y="2642232"/>
            <a:ext cx="311912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latin typeface="Georgia"/>
                <a:cs typeface="Georgia"/>
              </a:rPr>
              <a:t>Caso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d’Uso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90" b="1">
                <a:latin typeface="Georgia"/>
                <a:cs typeface="Georgia"/>
              </a:rPr>
              <a:t>#1:</a:t>
            </a:r>
            <a:r>
              <a:rPr dirty="0" sz="1200" spc="16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Creazione</a:t>
            </a:r>
            <a:r>
              <a:rPr dirty="0" sz="1200" spc="4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asta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silenziosa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7005" y="3373366"/>
            <a:ext cx="2645999" cy="470399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269856" y="8167786"/>
            <a:ext cx="1020444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Home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8625" y="1283066"/>
            <a:ext cx="4762930" cy="598704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40244" y="7373822"/>
            <a:ext cx="5280025" cy="1340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Georgia"/>
                <a:cs typeface="Georgia"/>
              </a:rPr>
              <a:t>setup.bat</a:t>
            </a:r>
            <a:endParaRPr sz="11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100">
              <a:latin typeface="Georgia"/>
              <a:cs typeface="Georgia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file,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posizionato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directory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backend,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eseguibile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 </a:t>
            </a:r>
            <a:r>
              <a:rPr dirty="0" sz="1200" spc="-40">
                <a:latin typeface="Georgia"/>
                <a:cs typeface="Georgia"/>
              </a:rPr>
              <a:t>rappresenta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semplice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script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permette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creare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l’immagine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backend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ed </a:t>
            </a:r>
            <a:r>
              <a:rPr dirty="0" sz="1200" spc="-35">
                <a:latin typeface="Georgia"/>
                <a:cs typeface="Georgia"/>
              </a:rPr>
              <a:t>eseguire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compose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60">
                <a:latin typeface="Georgia"/>
                <a:cs typeface="Georgia"/>
              </a:rPr>
              <a:t>docker-</a:t>
            </a:r>
            <a:r>
              <a:rPr dirty="0" sz="1200" spc="-45">
                <a:latin typeface="Georgia"/>
                <a:cs typeface="Georgia"/>
              </a:rPr>
              <a:t>compose.yml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automaticamente,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creando l’infrastruttura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locale).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file,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volta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eseguito,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eseguirà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istruzioni </a:t>
            </a:r>
            <a:r>
              <a:rPr dirty="0" sz="1200">
                <a:latin typeface="Georgia"/>
                <a:cs typeface="Georgia"/>
              </a:rPr>
              <a:t>citate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modo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sequenziale,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mostrando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errori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insuccesso.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1308" y="1128118"/>
            <a:ext cx="5320030" cy="245427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lvl="1" marL="2426335" indent="-456565">
              <a:lnSpc>
                <a:spcPct val="100000"/>
              </a:lnSpc>
              <a:spcBef>
                <a:spcPts val="1015"/>
              </a:spcBef>
              <a:buFont typeface="Cambria"/>
              <a:buAutoNum type="arabicPeriod" startAt="2"/>
              <a:tabLst>
                <a:tab pos="2426335" algn="l"/>
              </a:tabLst>
            </a:pPr>
            <a:r>
              <a:rPr dirty="0" sz="1400" spc="-10" b="1">
                <a:latin typeface="Cambria"/>
                <a:cs typeface="Cambria"/>
              </a:rPr>
              <a:t>Versioning</a:t>
            </a:r>
            <a:endParaRPr sz="1400">
              <a:latin typeface="Cambria"/>
              <a:cs typeface="Cambria"/>
            </a:endParaRPr>
          </a:p>
          <a:p>
            <a:pPr algn="ctr" marL="103505" marR="99695" indent="3175">
              <a:lnSpc>
                <a:spcPct val="100000"/>
              </a:lnSpc>
              <a:spcBef>
                <a:spcPts val="735"/>
              </a:spcBef>
            </a:pP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sviluppo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piattaforma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DietiDeals24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adottato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GitHub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come </a:t>
            </a:r>
            <a:r>
              <a:rPr dirty="0" sz="1200" spc="-40">
                <a:latin typeface="Georgia"/>
                <a:cs typeface="Georgia"/>
              </a:rPr>
              <a:t>strumento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versionamento.</a:t>
            </a:r>
            <a:r>
              <a:rPr dirty="0" sz="1200" spc="1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E’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possibile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accedere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repository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software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 </a:t>
            </a:r>
            <a:r>
              <a:rPr dirty="0" sz="1200" spc="-35">
                <a:latin typeface="Georgia"/>
                <a:cs typeface="Georgia"/>
              </a:rPr>
              <a:t>seguente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link: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  <a:hlinkClick r:id="rId2"/>
              </a:rPr>
              <a:t>https://github.com/LZannini/DietiDeals24.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200">
              <a:latin typeface="Georgia"/>
              <a:cs typeface="Georgia"/>
            </a:endParaRPr>
          </a:p>
          <a:p>
            <a:pPr lvl="1" marL="1657985" indent="-456565">
              <a:lnSpc>
                <a:spcPct val="100000"/>
              </a:lnSpc>
              <a:buFont typeface="Cambria"/>
              <a:buAutoNum type="arabicPeriod" startAt="3"/>
              <a:tabLst>
                <a:tab pos="1657985" algn="l"/>
              </a:tabLst>
            </a:pPr>
            <a:r>
              <a:rPr dirty="0" sz="1400" spc="55" b="1">
                <a:latin typeface="Cambria"/>
                <a:cs typeface="Cambria"/>
              </a:rPr>
              <a:t>Report</a:t>
            </a:r>
            <a:r>
              <a:rPr dirty="0" sz="1400" spc="265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di</a:t>
            </a:r>
            <a:r>
              <a:rPr dirty="0" sz="1400" spc="27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qualità</a:t>
            </a:r>
            <a:r>
              <a:rPr dirty="0" sz="1400" spc="270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del</a:t>
            </a:r>
            <a:r>
              <a:rPr dirty="0" sz="1400" spc="270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codice</a:t>
            </a:r>
            <a:endParaRPr sz="1400">
              <a:latin typeface="Cambria"/>
              <a:cs typeface="Cambria"/>
            </a:endParaRPr>
          </a:p>
          <a:p>
            <a:pPr algn="ctr" marL="12700" marR="5080" indent="-1270">
              <a:lnSpc>
                <a:spcPct val="100000"/>
              </a:lnSpc>
              <a:spcBef>
                <a:spcPts val="740"/>
              </a:spcBef>
            </a:pPr>
            <a:r>
              <a:rPr dirty="0" sz="1200">
                <a:latin typeface="Georgia"/>
                <a:cs typeface="Georgia"/>
              </a:rPr>
              <a:t>Per </a:t>
            </a:r>
            <a:r>
              <a:rPr dirty="0" sz="1200" spc="-30">
                <a:latin typeface="Georgia"/>
                <a:cs typeface="Georgia"/>
              </a:rPr>
              <a:t>quanto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riguarda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l’analisi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qualità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codice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usato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Sonarqube,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utile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strumento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analisi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statica.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Mediante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questo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software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abbiamo </a:t>
            </a:r>
            <a:r>
              <a:rPr dirty="0" sz="1200" spc="-30">
                <a:latin typeface="Georgia"/>
                <a:cs typeface="Georgia"/>
              </a:rPr>
              <a:t>identificato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diversi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issue,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riuscendo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ottenere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qualità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codice </a:t>
            </a:r>
            <a:r>
              <a:rPr dirty="0" sz="1200" spc="-35">
                <a:latin typeface="Georgia"/>
                <a:cs typeface="Georgia"/>
              </a:rPr>
              <a:t>soddisfacente.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seguito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viene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mostrato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screenshot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report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generati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da </a:t>
            </a:r>
            <a:r>
              <a:rPr dirty="0" sz="1200" spc="-40">
                <a:latin typeface="Georgia"/>
                <a:cs typeface="Georgia"/>
              </a:rPr>
              <a:t>Sonarqube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Frontend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Backend: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4008" y="4197619"/>
            <a:ext cx="5292247" cy="25040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880755" y="6930324"/>
            <a:ext cx="379793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latin typeface="Georgia"/>
                <a:cs typeface="Georgia"/>
              </a:rPr>
              <a:t>Report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Sonarqube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Frontend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(sopra)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Backend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(sotto)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  <p:sp>
        <p:nvSpPr>
          <p:cNvPr id="2" name="object 2" descr=""/>
          <p:cNvSpPr txBox="1"/>
          <p:nvPr/>
        </p:nvSpPr>
        <p:spPr>
          <a:xfrm>
            <a:off x="1154696" y="1203548"/>
            <a:ext cx="5253355" cy="51536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993775" indent="-353695">
              <a:lnSpc>
                <a:spcPct val="100000"/>
              </a:lnSpc>
              <a:spcBef>
                <a:spcPts val="120"/>
              </a:spcBef>
              <a:buFont typeface="Cambria"/>
              <a:buAutoNum type="arabicPlain" startAt="5"/>
              <a:tabLst>
                <a:tab pos="993775" algn="l"/>
              </a:tabLst>
            </a:pPr>
            <a:r>
              <a:rPr dirty="0" sz="1700" b="1">
                <a:latin typeface="Cambria"/>
                <a:cs typeface="Cambria"/>
              </a:rPr>
              <a:t>Testing</a:t>
            </a:r>
            <a:r>
              <a:rPr dirty="0" sz="1700" spc="290" b="1">
                <a:latin typeface="Cambria"/>
                <a:cs typeface="Cambria"/>
              </a:rPr>
              <a:t> </a:t>
            </a:r>
            <a:r>
              <a:rPr dirty="0" sz="1700" b="1">
                <a:latin typeface="Cambria"/>
                <a:cs typeface="Cambria"/>
              </a:rPr>
              <a:t>e</a:t>
            </a:r>
            <a:r>
              <a:rPr dirty="0" sz="1700" spc="295" b="1">
                <a:latin typeface="Cambria"/>
                <a:cs typeface="Cambria"/>
              </a:rPr>
              <a:t> </a:t>
            </a:r>
            <a:r>
              <a:rPr dirty="0" sz="1700" b="1">
                <a:latin typeface="Cambria"/>
                <a:cs typeface="Cambria"/>
              </a:rPr>
              <a:t>Valutazione</a:t>
            </a:r>
            <a:r>
              <a:rPr dirty="0" sz="1700" spc="295" b="1">
                <a:latin typeface="Cambria"/>
                <a:cs typeface="Cambria"/>
              </a:rPr>
              <a:t> </a:t>
            </a:r>
            <a:r>
              <a:rPr dirty="0" sz="1700" spc="-10" b="1">
                <a:latin typeface="Cambria"/>
                <a:cs typeface="Cambria"/>
              </a:rPr>
              <a:t>dell’usabilità</a:t>
            </a:r>
            <a:endParaRPr sz="1700">
              <a:latin typeface="Cambria"/>
              <a:cs typeface="Cambria"/>
            </a:endParaRPr>
          </a:p>
          <a:p>
            <a:pPr lvl="1" marL="2383155" indent="-456565">
              <a:lnSpc>
                <a:spcPct val="100000"/>
              </a:lnSpc>
              <a:spcBef>
                <a:spcPts val="1235"/>
              </a:spcBef>
              <a:buFont typeface="Cambria"/>
              <a:buAutoNum type="arabicPeriod"/>
              <a:tabLst>
                <a:tab pos="2383155" algn="l"/>
              </a:tabLst>
            </a:pPr>
            <a:r>
              <a:rPr dirty="0" sz="1400" b="1">
                <a:latin typeface="Cambria"/>
                <a:cs typeface="Cambria"/>
              </a:rPr>
              <a:t>Test</a:t>
            </a:r>
            <a:r>
              <a:rPr dirty="0" sz="1400" spc="315" b="1">
                <a:latin typeface="Cambria"/>
                <a:cs typeface="Cambria"/>
              </a:rPr>
              <a:t> </a:t>
            </a:r>
            <a:r>
              <a:rPr dirty="0" sz="1400" spc="125" b="1">
                <a:latin typeface="Cambria"/>
                <a:cs typeface="Cambria"/>
              </a:rPr>
              <a:t>JUnit</a:t>
            </a:r>
            <a:endParaRPr sz="1400">
              <a:latin typeface="Cambria"/>
              <a:cs typeface="Cambria"/>
            </a:endParaRPr>
          </a:p>
          <a:p>
            <a:pPr algn="ctr" marL="12700" marR="5080" indent="-2540">
              <a:lnSpc>
                <a:spcPct val="100000"/>
              </a:lnSpc>
              <a:spcBef>
                <a:spcPts val="740"/>
              </a:spcBef>
            </a:pP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progettazione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test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scelti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due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metodi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client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due metodi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backend.</a:t>
            </a:r>
            <a:r>
              <a:rPr dirty="0" sz="1200" spc="1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E’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adottata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strategia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Black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Box,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perché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pur </a:t>
            </a:r>
            <a:r>
              <a:rPr dirty="0" sz="1200" spc="-50">
                <a:latin typeface="Georgia"/>
                <a:cs typeface="Georgia"/>
              </a:rPr>
              <a:t>conoscendo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struttura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codice,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interessava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fossero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rispettati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requisiti dell’unità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testare.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definizione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classi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equivalenza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stato utilizzato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approccio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R-</a:t>
            </a:r>
            <a:r>
              <a:rPr dirty="0" sz="1200" spc="-10">
                <a:latin typeface="Georgia"/>
                <a:cs typeface="Georgia"/>
              </a:rPr>
              <a:t>WECT.</a:t>
            </a:r>
            <a:endParaRPr sz="1200">
              <a:latin typeface="Georgia"/>
              <a:cs typeface="Georgia"/>
            </a:endParaRPr>
          </a:p>
          <a:p>
            <a:pPr algn="ctr" marL="64135" marR="57150" indent="-1905">
              <a:lnSpc>
                <a:spcPct val="100000"/>
              </a:lnSpc>
              <a:spcBef>
                <a:spcPts val="20"/>
              </a:spcBef>
            </a:pPr>
            <a:r>
              <a:rPr dirty="0" sz="1200">
                <a:latin typeface="Georgia"/>
                <a:cs typeface="Georgia"/>
              </a:rPr>
              <a:t>Lato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client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individuato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metodi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testare: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String </a:t>
            </a:r>
            <a:r>
              <a:rPr dirty="0" sz="1200" spc="-50" b="1">
                <a:latin typeface="Georgia"/>
                <a:cs typeface="Georgia"/>
              </a:rPr>
              <a:t>calcolaTempoRimanente(LocalDateTime</a:t>
            </a:r>
            <a:r>
              <a:rPr dirty="0" sz="1200" spc="16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endDateTime, </a:t>
            </a:r>
            <a:r>
              <a:rPr dirty="0" sz="1200" spc="-30" b="1">
                <a:latin typeface="Georgia"/>
                <a:cs typeface="Georgia"/>
              </a:rPr>
              <a:t>LocalDateTime</a:t>
            </a:r>
            <a:r>
              <a:rPr dirty="0" sz="1200" spc="4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now)</a:t>
            </a:r>
            <a:r>
              <a:rPr dirty="0" sz="1200" spc="-5" b="1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calcolo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scadenza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un’asta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per </a:t>
            </a:r>
            <a:r>
              <a:rPr dirty="0" sz="1200" spc="-35">
                <a:latin typeface="Georgia"/>
                <a:cs typeface="Georgia"/>
              </a:rPr>
              <a:t>rappresentarla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all’interno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dell’activity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dettagli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asta,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permette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di </a:t>
            </a:r>
            <a:r>
              <a:rPr dirty="0" sz="1200" spc="-20">
                <a:latin typeface="Georgia"/>
                <a:cs typeface="Georgia"/>
              </a:rPr>
              <a:t>visualizzare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scadenza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un’asta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modo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più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chiaro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leggibile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all’interno della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scheda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riguardo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dettagli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un’asta.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L’altro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metodo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boolean </a:t>
            </a:r>
            <a:r>
              <a:rPr dirty="0" sz="1200" spc="-55" b="1">
                <a:latin typeface="Georgia"/>
                <a:cs typeface="Georgia"/>
              </a:rPr>
              <a:t>passwordValida(String</a:t>
            </a:r>
            <a:r>
              <a:rPr dirty="0" sz="1200" spc="75" b="1">
                <a:latin typeface="Georgia"/>
                <a:cs typeface="Georgia"/>
              </a:rPr>
              <a:t> </a:t>
            </a:r>
            <a:r>
              <a:rPr dirty="0" sz="1200" spc="-65" b="1">
                <a:latin typeface="Georgia"/>
                <a:cs typeface="Georgia"/>
              </a:rPr>
              <a:t>nuovaPassword,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String</a:t>
            </a:r>
            <a:r>
              <a:rPr dirty="0" sz="1200" spc="8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confermaPassword, </a:t>
            </a:r>
            <a:r>
              <a:rPr dirty="0" sz="1200" spc="-20" b="1">
                <a:latin typeface="Georgia"/>
                <a:cs typeface="Georgia"/>
              </a:rPr>
              <a:t>String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60" b="1">
                <a:latin typeface="Georgia"/>
                <a:cs typeface="Georgia"/>
              </a:rPr>
              <a:t>vecchiaPassword)</a:t>
            </a:r>
            <a:r>
              <a:rPr dirty="0" sz="1200" spc="10" b="1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appunto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verificare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nuova </a:t>
            </a:r>
            <a:r>
              <a:rPr dirty="0" sz="1200" spc="-40">
                <a:latin typeface="Georgia"/>
                <a:cs typeface="Georgia"/>
              </a:rPr>
              <a:t>password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valida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55">
                <a:latin typeface="Georgia"/>
                <a:cs typeface="Georgia"/>
              </a:rPr>
              <a:t>momento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cui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l’utente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decida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cambiarla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 assicura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tutte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condizioni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siano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rispettate.</a:t>
            </a:r>
            <a:endParaRPr sz="1200">
              <a:latin typeface="Georgia"/>
              <a:cs typeface="Georgia"/>
            </a:endParaRPr>
          </a:p>
          <a:p>
            <a:pPr algn="ctr" marL="13970" marR="8890" indent="1270">
              <a:lnSpc>
                <a:spcPct val="100000"/>
              </a:lnSpc>
              <a:spcBef>
                <a:spcPts val="45"/>
              </a:spcBef>
            </a:pP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backend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invece,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individuato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metodi,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primo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è </a:t>
            </a:r>
            <a:r>
              <a:rPr dirty="0" sz="1200" b="1">
                <a:latin typeface="Georgia"/>
                <a:cs typeface="Georgia"/>
              </a:rPr>
              <a:t>List&lt;AstaDTO&gt;</a:t>
            </a:r>
            <a:r>
              <a:rPr dirty="0" sz="1200" spc="459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trovaAstePerParolaChiaveAndCategoria(String </a:t>
            </a:r>
            <a:r>
              <a:rPr dirty="0" sz="1200" spc="-50" b="1">
                <a:latin typeface="Georgia"/>
                <a:cs typeface="Georgia"/>
              </a:rPr>
              <a:t>chiave,</a:t>
            </a:r>
            <a:r>
              <a:rPr dirty="0" sz="1200" spc="50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Categoria</a:t>
            </a:r>
            <a:r>
              <a:rPr dirty="0" sz="1200" spc="55" b="1">
                <a:latin typeface="Georgia"/>
                <a:cs typeface="Georgia"/>
              </a:rPr>
              <a:t> </a:t>
            </a:r>
            <a:r>
              <a:rPr dirty="0" sz="1200" spc="-40" b="1">
                <a:latin typeface="Georgia"/>
                <a:cs typeface="Georgia"/>
              </a:rPr>
              <a:t>categoria)</a:t>
            </a:r>
            <a:r>
              <a:rPr dirty="0" sz="1200" spc="15" b="1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praticamente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occupa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prendere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parola </a:t>
            </a:r>
            <a:r>
              <a:rPr dirty="0" sz="1200" spc="-30">
                <a:latin typeface="Georgia"/>
                <a:cs typeface="Georgia"/>
              </a:rPr>
              <a:t>chiave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categoria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l’utente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ha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inserito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client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arrivate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backend tramite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chiamate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api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dopo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un’interazione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database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tramite </a:t>
            </a:r>
            <a:r>
              <a:rPr dirty="0" sz="1200" spc="-20">
                <a:latin typeface="Georgia"/>
                <a:cs typeface="Georgia"/>
              </a:rPr>
              <a:t>AstaRepository,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restituisce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lista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corrispondono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ricerca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ci </a:t>
            </a:r>
            <a:r>
              <a:rPr dirty="0" sz="1200" spc="-35">
                <a:latin typeface="Georgia"/>
                <a:cs typeface="Georgia"/>
              </a:rPr>
              <a:t>sono,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altrimenti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restituisce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lista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vuota.</a:t>
            </a:r>
            <a:r>
              <a:rPr dirty="0" sz="1200" spc="1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L’altro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metodo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boolean </a:t>
            </a:r>
            <a:r>
              <a:rPr dirty="0" sz="1200" spc="-50" b="1">
                <a:latin typeface="Georgia"/>
                <a:cs typeface="Georgia"/>
              </a:rPr>
              <a:t>verificaOfferta(Utente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utente,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Asta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asta,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30" b="1">
                <a:latin typeface="Georgia"/>
                <a:cs typeface="Georgia"/>
              </a:rPr>
              <a:t>float</a:t>
            </a:r>
            <a:r>
              <a:rPr dirty="0" sz="1200" spc="65" b="1">
                <a:latin typeface="Georgia"/>
                <a:cs typeface="Georgia"/>
              </a:rPr>
              <a:t> </a:t>
            </a:r>
            <a:r>
              <a:rPr dirty="0" sz="1200" spc="-50" b="1">
                <a:latin typeface="Georgia"/>
                <a:cs typeface="Georgia"/>
              </a:rPr>
              <a:t>valore)</a:t>
            </a:r>
            <a:r>
              <a:rPr dirty="0" sz="1200" spc="20" b="1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serve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verificare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l’offerta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essere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inserita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db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formata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correttamente.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28267" y="1270353"/>
            <a:ext cx="5104130" cy="852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83030">
              <a:lnSpc>
                <a:spcPct val="100000"/>
              </a:lnSpc>
              <a:spcBef>
                <a:spcPts val="95"/>
              </a:spcBef>
              <a:tabLst>
                <a:tab pos="1905000" algn="l"/>
              </a:tabLst>
            </a:pPr>
            <a:r>
              <a:rPr dirty="0" sz="1200" spc="-10" b="1">
                <a:latin typeface="Georgia"/>
                <a:cs typeface="Georgia"/>
              </a:rPr>
              <a:t>5.1.1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20" b="1">
                <a:latin typeface="Georgia"/>
                <a:cs typeface="Georgia"/>
              </a:rPr>
              <a:t>calcolaTempoRimanente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1200">
              <a:latin typeface="Georgia"/>
              <a:cs typeface="Georgia"/>
            </a:endParaRPr>
          </a:p>
          <a:p>
            <a:pPr marL="12700" marR="5080" indent="612140">
              <a:lnSpc>
                <a:spcPct val="100000"/>
              </a:lnSpc>
            </a:pPr>
            <a:r>
              <a:rPr dirty="0" sz="1200" spc="-40">
                <a:latin typeface="Georgia"/>
                <a:cs typeface="Georgia"/>
              </a:rPr>
              <a:t>Identificazione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classi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equivalenza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metodo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String </a:t>
            </a:r>
            <a:r>
              <a:rPr dirty="0" sz="1200" spc="-35">
                <a:latin typeface="Georgia"/>
                <a:cs typeface="Georgia"/>
              </a:rPr>
              <a:t>calcolaTempoRimanente(LocalDateTime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endDateTime,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LocalDateTime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now):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34008" y="2294928"/>
          <a:ext cx="5592445" cy="1114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2317115"/>
                <a:gridCol w="1597025"/>
              </a:tblGrid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Parametro</a:t>
                      </a:r>
                      <a:r>
                        <a:rPr dirty="0" sz="1200" spc="5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in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Input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Classe</a:t>
                      </a:r>
                      <a:r>
                        <a:rPr dirty="0" sz="1200" spc="2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equivalenza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Cambria"/>
                          <a:cs typeface="Cambria"/>
                        </a:rPr>
                        <a:t>LocalDateTime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Cambria"/>
                          <a:cs typeface="Cambria"/>
                        </a:rPr>
                        <a:t>endDateTime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18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endDateTime</a:t>
                      </a:r>
                      <a:r>
                        <a:rPr dirty="0" sz="12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110">
                          <a:latin typeface="Cambria"/>
                          <a:cs typeface="Cambria"/>
                        </a:rPr>
                        <a:t>!=</a:t>
                      </a:r>
                      <a:r>
                        <a:rPr dirty="0" sz="12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endDateTime</a:t>
                      </a:r>
                      <a:r>
                        <a:rPr dirty="0" sz="12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==</a:t>
                      </a:r>
                      <a:r>
                        <a:rPr dirty="0" sz="12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Cambria"/>
                          <a:cs typeface="Cambria"/>
                        </a:rPr>
                        <a:t>LocalDateTime</a:t>
                      </a:r>
                      <a:r>
                        <a:rPr dirty="0" sz="12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1200" spc="-25">
                          <a:latin typeface="Cambria"/>
                          <a:cs typeface="Cambria"/>
                        </a:rPr>
                        <a:t>now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>
                          <a:latin typeface="Cambria"/>
                          <a:cs typeface="Cambria"/>
                        </a:rPr>
                        <a:t>now</a:t>
                      </a:r>
                      <a:r>
                        <a:rPr dirty="0" sz="12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110">
                          <a:latin typeface="Cambria"/>
                          <a:cs typeface="Cambria"/>
                        </a:rPr>
                        <a:t>!=</a:t>
                      </a:r>
                      <a:r>
                        <a:rPr dirty="0" sz="12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70">
                          <a:latin typeface="Cambria"/>
                          <a:cs typeface="Cambria"/>
                        </a:rPr>
                        <a:t>now</a:t>
                      </a:r>
                      <a:r>
                        <a:rPr dirty="0" sz="12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==</a:t>
                      </a:r>
                      <a:r>
                        <a:rPr dirty="0" sz="12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1121308" y="3586719"/>
            <a:ext cx="531812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2890" marR="5080" indent="-250825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Poi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oltre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 </a:t>
            </a:r>
            <a:r>
              <a:rPr dirty="0" sz="1200" spc="-45">
                <a:latin typeface="Georgia"/>
                <a:cs typeface="Georgia"/>
              </a:rPr>
              <a:t>considerare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 </a:t>
            </a:r>
            <a:r>
              <a:rPr dirty="0" sz="1200" spc="-25">
                <a:latin typeface="Georgia"/>
                <a:cs typeface="Georgia"/>
              </a:rPr>
              <a:t>classi</a:t>
            </a:r>
            <a:r>
              <a:rPr dirty="0" sz="1200">
                <a:latin typeface="Georgia"/>
                <a:cs typeface="Georgia"/>
              </a:rPr>
              <a:t> di </a:t>
            </a:r>
            <a:r>
              <a:rPr dirty="0" sz="1200" spc="-40">
                <a:latin typeface="Georgia"/>
                <a:cs typeface="Georgia"/>
              </a:rPr>
              <a:t>equivalenza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legate</a:t>
            </a:r>
            <a:r>
              <a:rPr dirty="0" sz="1200">
                <a:latin typeface="Georgia"/>
                <a:cs typeface="Georgia"/>
              </a:rPr>
              <a:t> ai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singoli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parametri,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abbiamo </a:t>
            </a:r>
            <a:r>
              <a:rPr dirty="0" sz="1200" spc="-35">
                <a:latin typeface="Georgia"/>
                <a:cs typeface="Georgia"/>
              </a:rPr>
              <a:t>considerato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anche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5">
                <a:latin typeface="Georgia"/>
                <a:cs typeface="Georgia"/>
              </a:rPr>
              <a:t>classi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equivalenza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basate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sulle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relazioni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tra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essi.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134008" y="4141355"/>
          <a:ext cx="5435600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6660"/>
                <a:gridCol w="1596389"/>
              </a:tblGrid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Relazione</a:t>
                      </a:r>
                      <a:r>
                        <a:rPr dirty="0" sz="1200" spc="5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tra</a:t>
                      </a:r>
                      <a:r>
                        <a:rPr dirty="0" sz="1200" spc="5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i</a:t>
                      </a:r>
                      <a:r>
                        <a:rPr dirty="0" sz="1200" spc="6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 b="1">
                          <a:latin typeface="Georgia"/>
                          <a:cs typeface="Georgia"/>
                        </a:rPr>
                        <a:t>parametri</a:t>
                      </a:r>
                      <a:r>
                        <a:rPr dirty="0" sz="1200" spc="5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 b="1">
                          <a:latin typeface="Georgia"/>
                          <a:cs typeface="Georgia"/>
                        </a:rPr>
                        <a:t>endDateTime</a:t>
                      </a:r>
                      <a:r>
                        <a:rPr dirty="0" sz="1200" spc="5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e</a:t>
                      </a:r>
                      <a:r>
                        <a:rPr dirty="0" sz="1200" spc="6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now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1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endDateTime</a:t>
                      </a:r>
                      <a:r>
                        <a:rPr dirty="0" sz="12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&gt;</a:t>
                      </a:r>
                      <a:r>
                        <a:rPr dirty="0" sz="12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-25">
                          <a:latin typeface="Cambria"/>
                          <a:cs typeface="Cambria"/>
                        </a:rPr>
                        <a:t>now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endDateTime</a:t>
                      </a:r>
                      <a:r>
                        <a:rPr dirty="0" sz="12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==</a:t>
                      </a:r>
                      <a:r>
                        <a:rPr dirty="0" sz="12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-25">
                          <a:latin typeface="Cambria"/>
                          <a:cs typeface="Cambria"/>
                        </a:rPr>
                        <a:t>now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CE3: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endDateTime</a:t>
                      </a:r>
                      <a:r>
                        <a:rPr dirty="0" sz="12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&lt;</a:t>
                      </a:r>
                      <a:r>
                        <a:rPr dirty="0" sz="12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-25">
                          <a:latin typeface="Cambria"/>
                          <a:cs typeface="Cambria"/>
                        </a:rPr>
                        <a:t>now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204" y="1283071"/>
            <a:ext cx="4227609" cy="855031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491130" y="9945000"/>
            <a:ext cx="25781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Georgia"/>
                <a:cs typeface="Georgia"/>
              </a:rPr>
              <a:t>Codice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JUnit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per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calcolaTempoRimanente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11554" y="1171055"/>
            <a:ext cx="4738370" cy="95567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531620">
              <a:lnSpc>
                <a:spcPct val="100000"/>
              </a:lnSpc>
              <a:spcBef>
                <a:spcPts val="875"/>
              </a:spcBef>
              <a:tabLst>
                <a:tab pos="2052955" algn="l"/>
              </a:tabLst>
            </a:pPr>
            <a:r>
              <a:rPr dirty="0" sz="1200" spc="-10" b="1">
                <a:latin typeface="Georgia"/>
                <a:cs typeface="Georgia"/>
              </a:rPr>
              <a:t>5.1.2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10" b="1">
                <a:latin typeface="Georgia"/>
                <a:cs typeface="Georgia"/>
              </a:rPr>
              <a:t>passwordValida</a:t>
            </a:r>
            <a:endParaRPr sz="1200">
              <a:latin typeface="Georgia"/>
              <a:cs typeface="Georgia"/>
            </a:endParaRPr>
          </a:p>
          <a:p>
            <a:pPr algn="ctr" marL="12700" marR="5080" indent="-1270">
              <a:lnSpc>
                <a:spcPct val="100000"/>
              </a:lnSpc>
              <a:spcBef>
                <a:spcPts val="775"/>
              </a:spcBef>
            </a:pPr>
            <a:r>
              <a:rPr dirty="0" sz="1200" spc="-40">
                <a:latin typeface="Georgia"/>
                <a:cs typeface="Georgia"/>
              </a:rPr>
              <a:t>Identificazione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classi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equivalenza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metodo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boolean </a:t>
            </a:r>
            <a:r>
              <a:rPr dirty="0" sz="1200" spc="-35">
                <a:latin typeface="Georgia"/>
                <a:cs typeface="Georgia"/>
              </a:rPr>
              <a:t>passwordValida(String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nuovaPassword,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String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confermaPassword,</a:t>
            </a:r>
            <a:r>
              <a:rPr dirty="0" sz="1200" spc="7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String vecchiaP):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77366" y="2298395"/>
          <a:ext cx="5232400" cy="4605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2317115"/>
                <a:gridCol w="1236980"/>
              </a:tblGrid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Parametro</a:t>
                      </a:r>
                      <a:r>
                        <a:rPr dirty="0" sz="1200" spc="5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in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Input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Classe</a:t>
                      </a:r>
                      <a:r>
                        <a:rPr dirty="0" sz="1200" spc="2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equivalenza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23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10">
                          <a:latin typeface="Cambria"/>
                          <a:cs typeface="Cambria"/>
                        </a:rPr>
                        <a:t>nuovaPassword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0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uguale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Cambria"/>
                          <a:cs typeface="Cambria"/>
                        </a:rPr>
                        <a:t>vecchiaPassword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1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diversa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Cambria"/>
                          <a:cs typeface="Cambria"/>
                        </a:rPr>
                        <a:t>vecchiaPassword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 marR="19685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CE3:</a:t>
                      </a:r>
                      <a:r>
                        <a:rPr dirty="0" sz="1200" spc="1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lunghezza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&lt;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8</a:t>
                      </a:r>
                      <a:r>
                        <a:rPr dirty="0" sz="1200" spc="4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caratteri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CE4: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lunghezza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&gt;=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8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caratteri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CE5: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almeno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una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maiuscola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4635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CE6: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45">
                          <a:latin typeface="Georgia"/>
                          <a:cs typeface="Georgia"/>
                        </a:rPr>
                        <a:t>nessuna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maiuscola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5810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CE7:</a:t>
                      </a:r>
                      <a:r>
                        <a:rPr dirty="0" sz="1200" spc="1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almeno</a:t>
                      </a:r>
                      <a:r>
                        <a:rPr dirty="0" sz="1200" spc="3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un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numero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5384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CE8: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nessun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numero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5810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CE9: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almeno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un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carattere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speciale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46418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CE10:</a:t>
                      </a:r>
                      <a:r>
                        <a:rPr dirty="0" sz="1200" spc="1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contiene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nessun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carattere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speciale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347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CE3:</a:t>
                      </a:r>
                      <a:r>
                        <a:rPr dirty="0" sz="1200" spc="15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algn="just" marL="78105" marR="347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CE4: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CE5:</a:t>
                      </a:r>
                      <a:r>
                        <a:rPr dirty="0" sz="1200" spc="18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CE6: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347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CE7:</a:t>
                      </a:r>
                      <a:r>
                        <a:rPr dirty="0" sz="1200" spc="2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CE8: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347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CE9: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CE10: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10">
                          <a:latin typeface="Cambria"/>
                          <a:cs typeface="Cambria"/>
                        </a:rPr>
                        <a:t>confermaPassword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uguale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Cambria"/>
                          <a:cs typeface="Cambria"/>
                        </a:rPr>
                        <a:t>nuovaPassword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diversa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Cambria"/>
                          <a:cs typeface="Cambria"/>
                        </a:rPr>
                        <a:t>nuovaPassword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10">
                          <a:latin typeface="Cambria"/>
                          <a:cs typeface="Cambria"/>
                        </a:rPr>
                        <a:t>vecchiaPassword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1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uguale</a:t>
                      </a:r>
                      <a:r>
                        <a:rPr dirty="0" sz="1200" spc="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</a:t>
                      </a:r>
                      <a:r>
                        <a:rPr dirty="0" sz="1200" spc="9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Cambria"/>
                          <a:cs typeface="Cambria"/>
                        </a:rPr>
                        <a:t>nuovaPassword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diversa</a:t>
                      </a:r>
                      <a:r>
                        <a:rPr dirty="0" sz="1200" spc="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da</a:t>
                      </a:r>
                      <a:r>
                        <a:rPr dirty="0" sz="1200" spc="2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Cambria"/>
                          <a:cs typeface="Cambria"/>
                        </a:rPr>
                        <a:t>nuovaPassword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3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1166253" y="7068360"/>
            <a:ext cx="5227955" cy="574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>
                <a:latin typeface="Georgia"/>
                <a:cs typeface="Georgia"/>
              </a:rPr>
              <a:t> stati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testati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anche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alcuni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casi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limite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nuova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password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ha </a:t>
            </a:r>
            <a:r>
              <a:rPr dirty="0" sz="1200" spc="-30">
                <a:latin typeface="Georgia"/>
                <a:cs typeface="Georgia"/>
              </a:rPr>
              <a:t>esattamente</a:t>
            </a:r>
            <a:r>
              <a:rPr dirty="0" sz="1200">
                <a:latin typeface="Georgia"/>
                <a:cs typeface="Georgia"/>
              </a:rPr>
              <a:t> 8 </a:t>
            </a:r>
            <a:r>
              <a:rPr dirty="0" sz="1200" spc="-10">
                <a:latin typeface="Georgia"/>
                <a:cs typeface="Georgia"/>
              </a:rPr>
              <a:t>caratteri,</a:t>
            </a:r>
            <a:r>
              <a:rPr dirty="0" sz="1200">
                <a:latin typeface="Georgia"/>
                <a:cs typeface="Georgia"/>
              </a:rPr>
              <a:t> una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nuova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password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molto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lunga</a:t>
            </a:r>
            <a:r>
              <a:rPr dirty="0" sz="1200">
                <a:latin typeface="Georgia"/>
                <a:cs typeface="Georgia"/>
              </a:rPr>
              <a:t> 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 </a:t>
            </a:r>
            <a:r>
              <a:rPr dirty="0" sz="1200" spc="-40">
                <a:latin typeface="Georgia"/>
                <a:cs typeface="Georgia"/>
              </a:rPr>
              <a:t>nuova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password </a:t>
            </a:r>
            <a:r>
              <a:rPr dirty="0" sz="1200" spc="-25">
                <a:latin typeface="Georgia"/>
                <a:cs typeface="Georgia"/>
              </a:rPr>
              <a:t>molto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complessa.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844615"/>
            <a:ext cx="6349918" cy="605226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759176" y="8003056"/>
            <a:ext cx="20415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Georgia"/>
                <a:cs typeface="Georgia"/>
              </a:rPr>
              <a:t>Codice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JUnit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per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25">
                <a:latin typeface="Georgia"/>
                <a:cs typeface="Georgia"/>
              </a:rPr>
              <a:t>passwordValida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85646" y="1171055"/>
            <a:ext cx="4989830" cy="77216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  <a:tabLst>
                <a:tab pos="521334" algn="l"/>
              </a:tabLst>
            </a:pPr>
            <a:r>
              <a:rPr dirty="0" sz="1200" spc="-10" b="1">
                <a:latin typeface="Georgia"/>
                <a:cs typeface="Georgia"/>
              </a:rPr>
              <a:t>5.1.3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10" b="1">
                <a:latin typeface="Georgia"/>
                <a:cs typeface="Georgia"/>
              </a:rPr>
              <a:t>trovaAstePerParolaChiaveAndCategoria</a:t>
            </a:r>
            <a:endParaRPr sz="1200">
              <a:latin typeface="Georgia"/>
              <a:cs typeface="Georgia"/>
            </a:endParaRPr>
          </a:p>
          <a:p>
            <a:pPr marL="12700" marR="5080" indent="116205">
              <a:lnSpc>
                <a:spcPct val="100000"/>
              </a:lnSpc>
              <a:spcBef>
                <a:spcPts val="775"/>
              </a:spcBef>
            </a:pPr>
            <a:r>
              <a:rPr dirty="0" sz="1200" spc="-40">
                <a:latin typeface="Georgia"/>
                <a:cs typeface="Georgia"/>
              </a:rPr>
              <a:t>Identificazione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classi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equivalenza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metodo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List&lt;AstaDTO&gt; </a:t>
            </a:r>
            <a:r>
              <a:rPr dirty="0" sz="1200" spc="-25">
                <a:latin typeface="Georgia"/>
                <a:cs typeface="Georgia"/>
              </a:rPr>
              <a:t>trovaAstePerParolaChiaveAndCategoria(String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chiave,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Categoria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categoria):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34008" y="2114931"/>
          <a:ext cx="5592445" cy="129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2317115"/>
                <a:gridCol w="1597025"/>
              </a:tblGrid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Parametro</a:t>
                      </a:r>
                      <a:r>
                        <a:rPr dirty="0" sz="1200" spc="5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in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Input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Classe</a:t>
                      </a:r>
                      <a:r>
                        <a:rPr dirty="0" sz="1200" spc="2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0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equivalenza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50">
                          <a:latin typeface="Cambria"/>
                          <a:cs typeface="Cambria"/>
                        </a:rPr>
                        <a:t>chiave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5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0">
                          <a:latin typeface="Cambria"/>
                          <a:cs typeface="Cambria"/>
                        </a:rPr>
                        <a:t>chiave</a:t>
                      </a:r>
                      <a:r>
                        <a:rPr dirty="0" sz="12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110">
                          <a:latin typeface="Cambria"/>
                          <a:cs typeface="Cambria"/>
                        </a:rPr>
                        <a:t>!=</a:t>
                      </a:r>
                      <a:r>
                        <a:rPr dirty="0" sz="12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60">
                          <a:latin typeface="Cambria"/>
                          <a:cs typeface="Cambria"/>
                        </a:rPr>
                        <a:t>chiave</a:t>
                      </a:r>
                      <a:r>
                        <a:rPr dirty="0" sz="12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==</a:t>
                      </a:r>
                      <a:r>
                        <a:rPr dirty="0" sz="12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499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70">
                          <a:latin typeface="Cambria"/>
                          <a:cs typeface="Cambria"/>
                        </a:rPr>
                        <a:t>categoria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oggetto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valido</a:t>
                      </a:r>
                      <a:r>
                        <a:rPr dirty="0" sz="1200" spc="6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tipo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55">
                          <a:latin typeface="Cambria"/>
                          <a:cs typeface="Cambria"/>
                        </a:rPr>
                        <a:t>Categoria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80">
                          <a:latin typeface="Cambria"/>
                          <a:cs typeface="Cambria"/>
                        </a:rPr>
                        <a:t>categoria</a:t>
                      </a:r>
                      <a:r>
                        <a:rPr dirty="0" sz="12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==</a:t>
                      </a:r>
                      <a:r>
                        <a:rPr dirty="0" sz="12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marR="4184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30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0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1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1140269" y="3770170"/>
            <a:ext cx="5281295" cy="758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questo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stati utilizzati </a:t>
            </a:r>
            <a:r>
              <a:rPr dirty="0" sz="1200" spc="-35">
                <a:latin typeface="Georgia"/>
                <a:cs typeface="Georgia"/>
              </a:rPr>
              <a:t>anche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degli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oggetti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mock,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oggetti </a:t>
            </a:r>
            <a:r>
              <a:rPr dirty="0" sz="1200">
                <a:latin typeface="Georgia"/>
                <a:cs typeface="Georgia"/>
              </a:rPr>
              <a:t>fittizi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utili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simulazione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parti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codice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esterne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nostro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metodo.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Abbiamo usato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mock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simulare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comportamento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astaRepository,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ovvero</a:t>
            </a:r>
            <a:r>
              <a:rPr dirty="0" sz="1200" spc="3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l’oggetto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occupa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dell’interazione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database.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1395069"/>
            <a:ext cx="6343307" cy="69450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015299" y="8452788"/>
            <a:ext cx="3529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Georgia"/>
                <a:cs typeface="Georgia"/>
              </a:rPr>
              <a:t>Codice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JUnit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per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10">
                <a:latin typeface="Georgia"/>
                <a:cs typeface="Georgia"/>
              </a:rPr>
              <a:t>trovaAstePerParolaChiaveAndCategoria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10435" y="1171055"/>
            <a:ext cx="4139565" cy="77216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8890">
              <a:lnSpc>
                <a:spcPct val="100000"/>
              </a:lnSpc>
              <a:spcBef>
                <a:spcPts val="875"/>
              </a:spcBef>
              <a:tabLst>
                <a:tab pos="1800225" algn="l"/>
              </a:tabLst>
            </a:pPr>
            <a:r>
              <a:rPr dirty="0" sz="1200" spc="-10" b="1">
                <a:latin typeface="Georgia"/>
                <a:cs typeface="Georgia"/>
              </a:rPr>
              <a:t>5.1.4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10" b="1">
                <a:latin typeface="Georgia"/>
                <a:cs typeface="Georgia"/>
              </a:rPr>
              <a:t>verificaOfferta</a:t>
            </a:r>
            <a:endParaRPr sz="1200">
              <a:latin typeface="Georgia"/>
              <a:cs typeface="Georgia"/>
            </a:endParaRPr>
          </a:p>
          <a:p>
            <a:pPr marL="321945" marR="5080" indent="-309880">
              <a:lnSpc>
                <a:spcPct val="100000"/>
              </a:lnSpc>
              <a:spcBef>
                <a:spcPts val="775"/>
              </a:spcBef>
            </a:pPr>
            <a:r>
              <a:rPr dirty="0" sz="1200" spc="-40">
                <a:latin typeface="Georgia"/>
                <a:cs typeface="Georgia"/>
              </a:rPr>
              <a:t>Identificazione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classi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equivalenza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metodo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boolean </a:t>
            </a:r>
            <a:r>
              <a:rPr dirty="0" sz="1200" spc="-30">
                <a:latin typeface="Georgia"/>
                <a:cs typeface="Georgia"/>
              </a:rPr>
              <a:t>verificaOfferta(Utente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utente,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asta,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float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valore):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34008" y="2114931"/>
          <a:ext cx="5592445" cy="2036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435610"/>
                <a:gridCol w="1881505"/>
                <a:gridCol w="435610"/>
                <a:gridCol w="1161414"/>
              </a:tblGrid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45" b="1">
                          <a:latin typeface="Georgia"/>
                          <a:cs typeface="Georgia"/>
                        </a:rPr>
                        <a:t>Parametro</a:t>
                      </a:r>
                      <a:r>
                        <a:rPr dirty="0" sz="1200" spc="5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 b="1">
                          <a:latin typeface="Georgia"/>
                          <a:cs typeface="Georgia"/>
                        </a:rPr>
                        <a:t>in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Input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20" b="1">
                          <a:latin typeface="Georgia"/>
                          <a:cs typeface="Georgia"/>
                        </a:rPr>
                        <a:t>Classi</a:t>
                      </a:r>
                      <a:r>
                        <a:rPr dirty="0" sz="1200" spc="3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b="1">
                          <a:latin typeface="Georgia"/>
                          <a:cs typeface="Georgia"/>
                        </a:rPr>
                        <a:t>di</a:t>
                      </a:r>
                      <a:r>
                        <a:rPr dirty="0" sz="1200" spc="3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 b="1">
                          <a:latin typeface="Georgia"/>
                          <a:cs typeface="Georgia"/>
                        </a:rPr>
                        <a:t>equivalenza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 b="1">
                          <a:latin typeface="Georgia"/>
                          <a:cs typeface="Georgia"/>
                        </a:rPr>
                        <a:t>Validità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50">
                          <a:latin typeface="Cambria"/>
                          <a:cs typeface="Cambria"/>
                        </a:rPr>
                        <a:t>utente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60">
                          <a:latin typeface="Cambria"/>
                          <a:cs typeface="Cambria"/>
                        </a:rPr>
                        <a:t>utente</a:t>
                      </a:r>
                      <a:r>
                        <a:rPr dirty="0" sz="12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110">
                          <a:latin typeface="Cambria"/>
                          <a:cs typeface="Cambria"/>
                        </a:rPr>
                        <a:t>!=</a:t>
                      </a:r>
                      <a:r>
                        <a:rPr dirty="0" sz="12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60">
                          <a:latin typeface="Cambria"/>
                          <a:cs typeface="Cambria"/>
                        </a:rPr>
                        <a:t>utente</a:t>
                      </a:r>
                      <a:r>
                        <a:rPr dirty="0" sz="12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==</a:t>
                      </a:r>
                      <a:r>
                        <a:rPr dirty="0" sz="12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238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22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65">
                          <a:latin typeface="Cambria"/>
                          <a:cs typeface="Cambria"/>
                        </a:rPr>
                        <a:t>asta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1701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CE1:</a:t>
                      </a:r>
                      <a:r>
                        <a:rPr dirty="0" sz="1200" spc="2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85">
                          <a:latin typeface="Cambria"/>
                          <a:cs typeface="Cambria"/>
                        </a:rPr>
                        <a:t>asta</a:t>
                      </a:r>
                      <a:r>
                        <a:rPr dirty="0" sz="12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==</a:t>
                      </a:r>
                      <a:r>
                        <a:rPr dirty="0" sz="12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90">
                          <a:latin typeface="Cambria"/>
                          <a:cs typeface="Cambria"/>
                        </a:rPr>
                        <a:t>null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 marR="4343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CE2:</a:t>
                      </a:r>
                      <a:r>
                        <a:rPr dirty="0" sz="1200" spc="19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10">
                          <a:latin typeface="Cambria"/>
                          <a:cs typeface="Cambria"/>
                        </a:rPr>
                        <a:t>asta.getStato()</a:t>
                      </a:r>
                      <a:r>
                        <a:rPr dirty="0" sz="12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-25">
                          <a:latin typeface="Cambria"/>
                          <a:cs typeface="Cambria"/>
                        </a:rPr>
                        <a:t>== </a:t>
                      </a:r>
                      <a:r>
                        <a:rPr dirty="0" sz="1200" spc="-10">
                          <a:latin typeface="Cambria"/>
                          <a:cs typeface="Cambria"/>
                        </a:rPr>
                        <a:t>ATTIVA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78105" marR="4343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CE3:</a:t>
                      </a:r>
                      <a:r>
                        <a:rPr dirty="0" sz="1200" spc="204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110">
                          <a:latin typeface="Cambria"/>
                          <a:cs typeface="Cambria"/>
                        </a:rPr>
                        <a:t>asta.getStato()</a:t>
                      </a:r>
                      <a:r>
                        <a:rPr dirty="0" sz="12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85">
                          <a:latin typeface="Cambria"/>
                          <a:cs typeface="Cambria"/>
                        </a:rPr>
                        <a:t>!= </a:t>
                      </a:r>
                      <a:r>
                        <a:rPr dirty="0" sz="1200" spc="-10">
                          <a:latin typeface="Cambria"/>
                          <a:cs typeface="Cambria"/>
                        </a:rPr>
                        <a:t>ATTIVA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just" marL="78105" marR="2540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CE1: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CE2: CE3: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 marR="41846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35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60">
                          <a:latin typeface="Cambria"/>
                          <a:cs typeface="Cambria"/>
                        </a:rPr>
                        <a:t>valore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270"/>
                        </a:lnSpc>
                      </a:pPr>
                      <a:r>
                        <a:rPr dirty="0" sz="1200" spc="70">
                          <a:latin typeface="Cambria"/>
                          <a:cs typeface="Cambria"/>
                        </a:rPr>
                        <a:t>valore</a:t>
                      </a:r>
                      <a:r>
                        <a:rPr dirty="0" sz="12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&gt;=</a:t>
                      </a:r>
                      <a:r>
                        <a:rPr dirty="0" sz="12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-5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70">
                          <a:latin typeface="Cambria"/>
                          <a:cs typeface="Cambria"/>
                        </a:rPr>
                        <a:t>valore</a:t>
                      </a:r>
                      <a:r>
                        <a:rPr dirty="0" sz="12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>
                          <a:latin typeface="Cambria"/>
                          <a:cs typeface="Cambria"/>
                        </a:rPr>
                        <a:t>&lt;</a:t>
                      </a:r>
                      <a:r>
                        <a:rPr dirty="0" sz="12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200" spc="-50"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CE1: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CE2: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3238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latin typeface="Georgia"/>
                          <a:cs typeface="Georgia"/>
                        </a:rPr>
                        <a:t>Non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valida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005" y="2518224"/>
            <a:ext cx="2645999" cy="4703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47618" y="7312632"/>
            <a:ext cx="126555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latin typeface="Georgia"/>
                <a:cs typeface="Georgia"/>
              </a:rPr>
              <a:t>Mock-</a:t>
            </a:r>
            <a:r>
              <a:rPr dirty="0" sz="1200">
                <a:latin typeface="Georgia"/>
                <a:cs typeface="Georgia"/>
              </a:rPr>
              <a:t>up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Crea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asta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25"/>
              <a:t>30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8625" y="1282906"/>
            <a:ext cx="4757113" cy="854638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798140" y="9939983"/>
            <a:ext cx="19634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Georgia"/>
                <a:cs typeface="Georgia"/>
              </a:rPr>
              <a:t>Codice</a:t>
            </a:r>
            <a:r>
              <a:rPr dirty="0" sz="1100" spc="-10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JUnit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>
                <a:latin typeface="Georgia"/>
                <a:cs typeface="Georgia"/>
              </a:rPr>
              <a:t>per</a:t>
            </a:r>
            <a:r>
              <a:rPr dirty="0" sz="1100" spc="-5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verificaOfferta</a:t>
            </a:r>
            <a:endParaRPr sz="11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2489" y="1128118"/>
            <a:ext cx="5319395" cy="400367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lvl="1" marL="1303655" indent="-455930">
              <a:lnSpc>
                <a:spcPct val="100000"/>
              </a:lnSpc>
              <a:spcBef>
                <a:spcPts val="1015"/>
              </a:spcBef>
              <a:buFont typeface="Cambria"/>
              <a:buAutoNum type="arabicPeriod" startAt="2"/>
              <a:tabLst>
                <a:tab pos="1303655" algn="l"/>
              </a:tabLst>
            </a:pPr>
            <a:r>
              <a:rPr dirty="0" sz="1400" b="1">
                <a:latin typeface="Cambria"/>
                <a:cs typeface="Cambria"/>
              </a:rPr>
              <a:t>Valutazione</a:t>
            </a:r>
            <a:r>
              <a:rPr dirty="0" sz="1400" spc="434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dell’usabilità</a:t>
            </a:r>
            <a:r>
              <a:rPr dirty="0" sz="1400" spc="434" b="1">
                <a:latin typeface="Cambria"/>
                <a:cs typeface="Cambria"/>
              </a:rPr>
              <a:t> </a:t>
            </a:r>
            <a:r>
              <a:rPr dirty="0" sz="1400" b="1">
                <a:latin typeface="Cambria"/>
                <a:cs typeface="Cambria"/>
              </a:rPr>
              <a:t>sul</a:t>
            </a:r>
            <a:r>
              <a:rPr dirty="0" sz="1400" spc="434" b="1">
                <a:latin typeface="Cambria"/>
                <a:cs typeface="Cambria"/>
              </a:rPr>
              <a:t> </a:t>
            </a:r>
            <a:r>
              <a:rPr dirty="0" sz="1400" spc="-10" b="1">
                <a:latin typeface="Cambria"/>
                <a:cs typeface="Cambria"/>
              </a:rPr>
              <a:t>campo</a:t>
            </a:r>
            <a:endParaRPr sz="1400">
              <a:latin typeface="Cambria"/>
              <a:cs typeface="Cambria"/>
            </a:endParaRPr>
          </a:p>
          <a:p>
            <a:pPr lvl="2" marL="2315845" indent="-521970">
              <a:lnSpc>
                <a:spcPct val="100000"/>
              </a:lnSpc>
              <a:spcBef>
                <a:spcPts val="735"/>
              </a:spcBef>
              <a:buFont typeface="Georgia"/>
              <a:buAutoNum type="arabicPeriod"/>
              <a:tabLst>
                <a:tab pos="2315845" algn="l"/>
              </a:tabLst>
            </a:pPr>
            <a:r>
              <a:rPr dirty="0" sz="1200" b="1">
                <a:latin typeface="Georgia"/>
                <a:cs typeface="Georgia"/>
              </a:rPr>
              <a:t>Test</a:t>
            </a:r>
            <a:r>
              <a:rPr dirty="0" sz="1200" spc="15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di</a:t>
            </a:r>
            <a:r>
              <a:rPr dirty="0" sz="1200" spc="2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usabilità</a:t>
            </a:r>
            <a:endParaRPr sz="1200">
              <a:latin typeface="Georgia"/>
              <a:cs typeface="Georgia"/>
            </a:endParaRPr>
          </a:p>
          <a:p>
            <a:pPr algn="ctr" marL="86360" marR="80010" indent="-3175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Questi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test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condotti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sistema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completamente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funzionante.</a:t>
            </a:r>
            <a:r>
              <a:rPr dirty="0" sz="1200" spc="1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E’ </a:t>
            </a:r>
            <a:r>
              <a:rPr dirty="0" sz="1200" spc="-30">
                <a:latin typeface="Georgia"/>
                <a:cs typeface="Georgia"/>
              </a:rPr>
              <a:t>importante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tipologie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vanno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svolgere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questi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test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per sapere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grado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familiarità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hanno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tecnologia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loro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conoscenza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del </a:t>
            </a:r>
            <a:r>
              <a:rPr dirty="0" sz="1200" spc="-45">
                <a:latin typeface="Georgia"/>
                <a:cs typeface="Georgia"/>
              </a:rPr>
              <a:t>dominio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sistema.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Abbiamo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considerato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4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tipologie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diversi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utenti:</a:t>
            </a:r>
            <a:endParaRPr sz="1200">
              <a:latin typeface="Georgia"/>
              <a:cs typeface="Georgia"/>
            </a:endParaRPr>
          </a:p>
          <a:p>
            <a:pPr marL="380365" marR="5080" indent="-187960">
              <a:lnSpc>
                <a:spcPct val="100000"/>
              </a:lnSpc>
              <a:spcBef>
                <a:spcPts val="780"/>
              </a:spcBef>
              <a:buFont typeface="Georgia"/>
              <a:buAutoNum type="arabicPeriod"/>
              <a:tabLst>
                <a:tab pos="382905" algn="l"/>
              </a:tabLst>
            </a:pPr>
            <a:r>
              <a:rPr dirty="0" sz="1200" b="1">
                <a:latin typeface="Georgia"/>
                <a:cs typeface="Georgia"/>
              </a:rPr>
              <a:t>Anna</a:t>
            </a:r>
            <a:r>
              <a:rPr dirty="0" sz="1200">
                <a:latin typeface="Georgia"/>
                <a:cs typeface="Georgia"/>
              </a:rPr>
              <a:t>,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bassa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familiarità</a:t>
            </a:r>
            <a:r>
              <a:rPr dirty="0" sz="1200" spc="9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tecnologia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bassa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conoscenza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8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dominio </a:t>
            </a:r>
            <a:r>
              <a:rPr dirty="0" sz="1200" spc="-1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marL="380365" marR="5080" indent="-187960">
              <a:lnSpc>
                <a:spcPct val="100000"/>
              </a:lnSpc>
              <a:spcBef>
                <a:spcPts val="875"/>
              </a:spcBef>
              <a:buFont typeface="Georgia"/>
              <a:buAutoNum type="arabicPeriod"/>
              <a:tabLst>
                <a:tab pos="382905" algn="l"/>
              </a:tabLst>
            </a:pPr>
            <a:r>
              <a:rPr dirty="0" sz="1200" spc="-20" b="1">
                <a:latin typeface="Georgia"/>
                <a:cs typeface="Georgia"/>
              </a:rPr>
              <a:t>Gianni</a:t>
            </a:r>
            <a:r>
              <a:rPr dirty="0" sz="1200" spc="-20">
                <a:latin typeface="Georgia"/>
                <a:cs typeface="Georgia"/>
              </a:rPr>
              <a:t>,</a:t>
            </a:r>
            <a:r>
              <a:rPr dirty="0" sz="1200" spc="1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alta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familiarità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tecnologia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bassa</a:t>
            </a:r>
            <a:r>
              <a:rPr dirty="0" sz="1200" spc="1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conoscenza</a:t>
            </a:r>
            <a:r>
              <a:rPr dirty="0" sz="1200" spc="10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10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dominio </a:t>
            </a:r>
            <a:r>
              <a:rPr dirty="0" sz="1200" spc="-2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marL="380365" marR="5080" indent="-187960">
              <a:lnSpc>
                <a:spcPct val="100000"/>
              </a:lnSpc>
              <a:spcBef>
                <a:spcPts val="869"/>
              </a:spcBef>
              <a:buFont typeface="Georgia"/>
              <a:buAutoNum type="arabicPeriod"/>
              <a:tabLst>
                <a:tab pos="382905" algn="l"/>
              </a:tabLst>
            </a:pPr>
            <a:r>
              <a:rPr dirty="0" sz="1200" spc="-55" b="1">
                <a:latin typeface="Georgia"/>
                <a:cs typeface="Georgia"/>
              </a:rPr>
              <a:t>Leonardo</a:t>
            </a:r>
            <a:r>
              <a:rPr dirty="0" sz="1200" spc="-55">
                <a:latin typeface="Georgia"/>
                <a:cs typeface="Georgia"/>
              </a:rPr>
              <a:t>,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bassa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familiarità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</a:t>
            </a:r>
            <a:r>
              <a:rPr dirty="0" sz="1200">
                <a:latin typeface="Georgia"/>
                <a:cs typeface="Georgia"/>
              </a:rPr>
              <a:t> la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tecnologia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 alta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conoscenza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dominio </a:t>
            </a:r>
            <a:r>
              <a:rPr dirty="0" sz="1200" spc="-25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marL="380365" marR="5080" indent="-187960">
              <a:lnSpc>
                <a:spcPct val="100000"/>
              </a:lnSpc>
              <a:spcBef>
                <a:spcPts val="869"/>
              </a:spcBef>
              <a:buFont typeface="Georgia"/>
              <a:buAutoNum type="arabicPeriod"/>
              <a:tabLst>
                <a:tab pos="382905" algn="l"/>
              </a:tabLst>
            </a:pPr>
            <a:r>
              <a:rPr dirty="0" sz="1200" spc="-60" b="1">
                <a:latin typeface="Georgia"/>
                <a:cs typeface="Georgia"/>
              </a:rPr>
              <a:t>Francesca</a:t>
            </a:r>
            <a:r>
              <a:rPr dirty="0" sz="1200" spc="-60">
                <a:latin typeface="Georgia"/>
                <a:cs typeface="Georgia"/>
              </a:rPr>
              <a:t>,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alta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familiarità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con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tecnologia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alta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conoscenza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dominio </a:t>
            </a:r>
            <a:r>
              <a:rPr dirty="0" sz="1200" spc="-10">
                <a:latin typeface="Georgia"/>
                <a:cs typeface="Georgia"/>
              </a:rPr>
              <a:t>	</a:t>
            </a:r>
            <a:r>
              <a:rPr dirty="0" sz="1200">
                <a:latin typeface="Georgia"/>
                <a:cs typeface="Georgia"/>
              </a:rPr>
              <a:t>del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sistema.</a:t>
            </a:r>
            <a:endParaRPr sz="1200">
              <a:latin typeface="Georgia"/>
              <a:cs typeface="Georgia"/>
            </a:endParaRPr>
          </a:p>
          <a:p>
            <a:pPr algn="ctr" marL="12065" marR="7620" indent="-635">
              <a:lnSpc>
                <a:spcPct val="100000"/>
              </a:lnSpc>
              <a:spcBef>
                <a:spcPts val="770"/>
              </a:spcBef>
            </a:pP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rappresentati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nella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seguente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tabella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gli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compiti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devono </a:t>
            </a:r>
            <a:r>
              <a:rPr dirty="0" sz="1200" spc="-30">
                <a:latin typeface="Georgia"/>
                <a:cs typeface="Georgia"/>
              </a:rPr>
              <a:t>svolgere,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misurare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questi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test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useremo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3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categorie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fatto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l’usabilità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a </a:t>
            </a:r>
            <a:r>
              <a:rPr dirty="0" sz="1200" spc="-25">
                <a:latin typeface="Georgia"/>
                <a:cs typeface="Georgia"/>
              </a:rPr>
              <a:t>priori,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Successo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(S),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Fallimento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(F),</a:t>
            </a:r>
            <a:r>
              <a:rPr dirty="0" sz="1200" spc="5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Successo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Parziale</a:t>
            </a:r>
            <a:r>
              <a:rPr dirty="0" sz="1200" spc="5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(P).</a:t>
            </a:r>
            <a:endParaRPr sz="1200">
              <a:latin typeface="Georgia"/>
              <a:cs typeface="Georgia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34008" y="5269534"/>
          <a:ext cx="5680075" cy="1857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985"/>
                <a:gridCol w="805179"/>
                <a:gridCol w="805180"/>
                <a:gridCol w="805180"/>
                <a:gridCol w="805179"/>
                <a:gridCol w="805179"/>
                <a:gridCol w="805179"/>
              </a:tblGrid>
              <a:tr h="1105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1200" spc="-55">
                          <a:latin typeface="Georgia"/>
                          <a:cs typeface="Georgia"/>
                        </a:rPr>
                        <a:t>Sign-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In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Modifica infor- mazioni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del</a:t>
                      </a:r>
                      <a:r>
                        <a:rPr dirty="0" sz="1200" spc="-6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0">
                          <a:latin typeface="Georgia"/>
                          <a:cs typeface="Georgia"/>
                        </a:rPr>
                        <a:t>profilo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1619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just" marL="78105" marR="69850">
                        <a:lnSpc>
                          <a:spcPct val="100000"/>
                        </a:lnSpc>
                      </a:pPr>
                      <a:r>
                        <a:rPr dirty="0" sz="1200" spc="-30">
                          <a:latin typeface="Georgia"/>
                          <a:cs typeface="Georgia"/>
                        </a:rPr>
                        <a:t>Creazione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asta</a:t>
                      </a:r>
                      <a:r>
                        <a:rPr dirty="0" sz="1200" spc="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silen-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ziosa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8105" marR="70485">
                        <a:lnSpc>
                          <a:spcPct val="10000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Ricerca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 spc="140">
                          <a:latin typeface="Georgia"/>
                          <a:cs typeface="Georgia"/>
                        </a:rPr>
                        <a:t>  </a:t>
                      </a:r>
                      <a:r>
                        <a:rPr dirty="0" sz="1200" spc="-30">
                          <a:latin typeface="Georgia"/>
                          <a:cs typeface="Georgia"/>
                        </a:rPr>
                        <a:t>cate-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goria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Visualizza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486409" algn="l"/>
                        </a:tabLst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offerte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per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	</a:t>
                      </a:r>
                      <a:r>
                        <a:rPr dirty="0" sz="1200" spc="-55">
                          <a:latin typeface="Georgia"/>
                          <a:cs typeface="Georgia"/>
                        </a:rPr>
                        <a:t>una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determi-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nata</a:t>
                      </a:r>
                      <a:r>
                        <a:rPr dirty="0" sz="1200" spc="375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0">
                          <a:latin typeface="Georgia"/>
                          <a:cs typeface="Georgia"/>
                        </a:rPr>
                        <a:t>asta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creata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marR="6985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Presenta offerta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per </a:t>
                      </a:r>
                      <a:r>
                        <a:rPr dirty="0" sz="1200">
                          <a:latin typeface="Georgia"/>
                          <a:cs typeface="Georgia"/>
                        </a:rPr>
                        <a:t>un’asta</a:t>
                      </a:r>
                      <a:r>
                        <a:rPr dirty="0" sz="1200" spc="70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200" spc="-25">
                          <a:latin typeface="Georgia"/>
                          <a:cs typeface="Georgia"/>
                        </a:rPr>
                        <a:t>al </a:t>
                      </a:r>
                      <a:r>
                        <a:rPr dirty="0" sz="1200" spc="-10">
                          <a:latin typeface="Georgia"/>
                          <a:cs typeface="Georgia"/>
                        </a:rPr>
                        <a:t>ribasso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20">
                          <a:latin typeface="Georgia"/>
                          <a:cs typeface="Georgia"/>
                        </a:rPr>
                        <a:t>Anna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F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Gianni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Leonardo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>
                          <a:latin typeface="Georgia"/>
                          <a:cs typeface="Georgia"/>
                        </a:rPr>
                        <a:t>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7960"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10">
                          <a:latin typeface="Georgia"/>
                          <a:cs typeface="Georgia"/>
                        </a:rPr>
                        <a:t>Francesca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270"/>
                        </a:lnSpc>
                      </a:pPr>
                      <a:r>
                        <a:rPr dirty="0" sz="1200" spc="-50">
                          <a:latin typeface="Georgia"/>
                          <a:cs typeface="Georgia"/>
                        </a:rPr>
                        <a:t>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52456" y="7719669"/>
            <a:ext cx="897890" cy="0"/>
          </a:xfrm>
          <a:custGeom>
            <a:avLst/>
            <a:gdLst/>
            <a:ahLst/>
            <a:cxnLst/>
            <a:rect l="l" t="t" r="r" b="b"/>
            <a:pathLst>
              <a:path w="897889" h="0">
                <a:moveTo>
                  <a:pt x="0" y="0"/>
                </a:moveTo>
                <a:lnTo>
                  <a:pt x="897267" y="0"/>
                </a:lnTo>
              </a:path>
            </a:pathLst>
          </a:custGeom>
          <a:ln w="60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114050" y="7697251"/>
            <a:ext cx="1746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84463" y="7593099"/>
            <a:ext cx="27914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latin typeface="Georgia"/>
                <a:cs typeface="Georgia"/>
              </a:rPr>
              <a:t>Tasso</a:t>
            </a:r>
            <a:r>
              <a:rPr dirty="0" sz="1200" spc="6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75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successo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305">
                <a:latin typeface="Calibri"/>
                <a:cs typeface="Calibri"/>
              </a:rPr>
              <a:t>=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baseline="37037" sz="1800" spc="-15">
                <a:latin typeface="Calibri"/>
                <a:cs typeface="Calibri"/>
              </a:rPr>
              <a:t>18</a:t>
            </a:r>
            <a:r>
              <a:rPr dirty="0" baseline="37037" sz="1800" spc="-37">
                <a:latin typeface="Calibri"/>
                <a:cs typeface="Calibri"/>
              </a:rPr>
              <a:t> </a:t>
            </a:r>
            <a:r>
              <a:rPr dirty="0" baseline="37037" sz="1800" spc="457">
                <a:latin typeface="Calibri"/>
                <a:cs typeface="Calibri"/>
              </a:rPr>
              <a:t>+</a:t>
            </a:r>
            <a:r>
              <a:rPr dirty="0" baseline="37037" sz="1800" spc="-30">
                <a:latin typeface="Calibri"/>
                <a:cs typeface="Calibri"/>
              </a:rPr>
              <a:t> </a:t>
            </a:r>
            <a:r>
              <a:rPr dirty="0" baseline="37037" sz="1800">
                <a:latin typeface="Calibri"/>
                <a:cs typeface="Calibri"/>
              </a:rPr>
              <a:t>(5</a:t>
            </a:r>
            <a:r>
              <a:rPr dirty="0" baseline="37037" sz="1800" spc="-30">
                <a:latin typeface="Calibri"/>
                <a:cs typeface="Calibri"/>
              </a:rPr>
              <a:t> </a:t>
            </a:r>
            <a:r>
              <a:rPr dirty="0" baseline="37037" sz="1800" spc="-97" i="1">
                <a:latin typeface="Verdana"/>
                <a:cs typeface="Verdana"/>
              </a:rPr>
              <a:t>×</a:t>
            </a:r>
            <a:r>
              <a:rPr dirty="0" baseline="37037" sz="1800" spc="-240" i="1">
                <a:latin typeface="Verdana"/>
                <a:cs typeface="Verdana"/>
              </a:rPr>
              <a:t> </a:t>
            </a:r>
            <a:r>
              <a:rPr dirty="0" baseline="37037" sz="1800">
                <a:latin typeface="Calibri"/>
                <a:cs typeface="Calibri"/>
              </a:rPr>
              <a:t>0</a:t>
            </a:r>
            <a:r>
              <a:rPr dirty="0" baseline="37037" sz="1800" i="1">
                <a:latin typeface="Arial"/>
                <a:cs typeface="Arial"/>
              </a:rPr>
              <a:t>,</a:t>
            </a:r>
            <a:r>
              <a:rPr dirty="0" baseline="37037" sz="1800">
                <a:latin typeface="Calibri"/>
                <a:cs typeface="Calibri"/>
              </a:rPr>
              <a:t>5)</a:t>
            </a:r>
            <a:r>
              <a:rPr dirty="0" baseline="37037" sz="1800" spc="232">
                <a:latin typeface="Calibri"/>
                <a:cs typeface="Calibri"/>
              </a:rPr>
              <a:t> </a:t>
            </a:r>
            <a:r>
              <a:rPr dirty="0" sz="1200" spc="305">
                <a:latin typeface="Calibri"/>
                <a:cs typeface="Calibri"/>
              </a:rPr>
              <a:t>=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88%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21308" y="8052509"/>
            <a:ext cx="5318760" cy="758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latin typeface="Georgia"/>
                <a:cs typeface="Georgia"/>
              </a:rPr>
              <a:t>Dalla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tabella </a:t>
            </a:r>
            <a:r>
              <a:rPr dirty="0" sz="1200" spc="-35">
                <a:latin typeface="Georgia"/>
                <a:cs typeface="Georgia"/>
              </a:rPr>
              <a:t>vediamo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>
                <a:latin typeface="Georgia"/>
                <a:cs typeface="Georgia"/>
              </a:rPr>
              <a:t> su </a:t>
            </a:r>
            <a:r>
              <a:rPr dirty="0" sz="1200" spc="-40">
                <a:latin typeface="Georgia"/>
                <a:cs typeface="Georgia"/>
              </a:rPr>
              <a:t>24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compiti,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19 </a:t>
            </a:r>
            <a:r>
              <a:rPr dirty="0" sz="1200" spc="-40">
                <a:latin typeface="Georgia"/>
                <a:cs typeface="Georgia"/>
              </a:rPr>
              <a:t>sono</a:t>
            </a:r>
            <a:r>
              <a:rPr dirty="0" sz="1200">
                <a:latin typeface="Georgia"/>
                <a:cs typeface="Georgia"/>
              </a:rPr>
              <a:t> stati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eseguiti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con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successo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(S),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50">
                <a:latin typeface="Georgia"/>
                <a:cs typeface="Georgia"/>
              </a:rPr>
              <a:t>4 </a:t>
            </a:r>
            <a:r>
              <a:rPr dirty="0" sz="1200" spc="-35">
                <a:latin typeface="Georgia"/>
                <a:cs typeface="Georgia"/>
              </a:rPr>
              <a:t>sono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stati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eseguiti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solo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parte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(P)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70">
                <a:latin typeface="Georgia"/>
                <a:cs typeface="Georgia"/>
              </a:rPr>
              <a:t>1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caso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invece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c’è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fallimento</a:t>
            </a:r>
            <a:r>
              <a:rPr dirty="0" sz="1200" spc="3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(F). </a:t>
            </a:r>
            <a:r>
              <a:rPr dirty="0" sz="1200">
                <a:latin typeface="Georgia"/>
                <a:cs typeface="Georgia"/>
              </a:rPr>
              <a:t>In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questa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formula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ogni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successo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parziale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è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stato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conteggiato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come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metà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un </a:t>
            </a:r>
            <a:r>
              <a:rPr dirty="0" sz="1200" spc="-40">
                <a:latin typeface="Georgia"/>
                <a:cs typeface="Georgia"/>
              </a:rPr>
              <a:t>successo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pieno.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1308" y="1171055"/>
            <a:ext cx="5317490" cy="223964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466215">
              <a:lnSpc>
                <a:spcPct val="100000"/>
              </a:lnSpc>
              <a:spcBef>
                <a:spcPts val="875"/>
              </a:spcBef>
              <a:tabLst>
                <a:tab pos="1988185" algn="l"/>
              </a:tabLst>
            </a:pPr>
            <a:r>
              <a:rPr dirty="0" sz="1200" spc="-10" b="1">
                <a:latin typeface="Georgia"/>
                <a:cs typeface="Georgia"/>
              </a:rPr>
              <a:t>5.2.2</a:t>
            </a:r>
            <a:r>
              <a:rPr dirty="0" sz="1200" b="1">
                <a:latin typeface="Georgia"/>
                <a:cs typeface="Georgia"/>
              </a:rPr>
              <a:t>	</a:t>
            </a:r>
            <a:r>
              <a:rPr dirty="0" sz="1200" spc="-10" b="1">
                <a:latin typeface="Georgia"/>
                <a:cs typeface="Georgia"/>
              </a:rPr>
              <a:t>Report</a:t>
            </a:r>
            <a:r>
              <a:rPr dirty="0" sz="120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Google</a:t>
            </a:r>
            <a:r>
              <a:rPr dirty="0" sz="1200" b="1">
                <a:latin typeface="Georgia"/>
                <a:cs typeface="Georgia"/>
              </a:rPr>
              <a:t> </a:t>
            </a:r>
            <a:r>
              <a:rPr dirty="0" sz="1200" spc="-10" b="1">
                <a:latin typeface="Georgia"/>
                <a:cs typeface="Georgia"/>
              </a:rPr>
              <a:t>Analytics</a:t>
            </a:r>
            <a:endParaRPr sz="1200">
              <a:latin typeface="Georgia"/>
              <a:cs typeface="Georgia"/>
            </a:endParaRPr>
          </a:p>
          <a:p>
            <a:pPr algn="just" marL="127000" marR="118745" indent="45085">
              <a:lnSpc>
                <a:spcPct val="100000"/>
              </a:lnSpc>
              <a:spcBef>
                <a:spcPts val="775"/>
              </a:spcBef>
            </a:pPr>
            <a:r>
              <a:rPr dirty="0" sz="1200">
                <a:latin typeface="Georgia"/>
                <a:cs typeface="Georgia"/>
              </a:rPr>
              <a:t>Per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la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valutazione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dell’usabilità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sul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campo,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oltre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test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usabilità</a:t>
            </a:r>
            <a:r>
              <a:rPr dirty="0" sz="1200" spc="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abbiamo </a:t>
            </a:r>
            <a:r>
              <a:rPr dirty="0" sz="1200" spc="-25">
                <a:latin typeface="Georgia"/>
                <a:cs typeface="Georgia"/>
              </a:rPr>
              <a:t>deciso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 </a:t>
            </a:r>
            <a:r>
              <a:rPr dirty="0" sz="1200" spc="-20">
                <a:latin typeface="Georgia"/>
                <a:cs typeface="Georgia"/>
              </a:rPr>
              <a:t>effettuare</a:t>
            </a:r>
            <a:r>
              <a:rPr dirty="0" sz="1200">
                <a:latin typeface="Georgia"/>
                <a:cs typeface="Georgia"/>
              </a:rPr>
              <a:t> un </a:t>
            </a:r>
            <a:r>
              <a:rPr dirty="0" sz="1200" spc="-20">
                <a:latin typeface="Georgia"/>
                <a:cs typeface="Georgia"/>
              </a:rPr>
              <a:t>analisi</a:t>
            </a:r>
            <a:r>
              <a:rPr dirty="0" sz="1200" spc="-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con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Google</a:t>
            </a:r>
            <a:r>
              <a:rPr dirty="0" sz="1200">
                <a:latin typeface="Georgia"/>
                <a:cs typeface="Georgia"/>
              </a:rPr>
              <a:t> Analytics.</a:t>
            </a:r>
            <a:r>
              <a:rPr dirty="0" sz="1200" spc="9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In </a:t>
            </a:r>
            <a:r>
              <a:rPr dirty="0" sz="1200" spc="-25">
                <a:latin typeface="Georgia"/>
                <a:cs typeface="Georgia"/>
              </a:rPr>
              <a:t>particolare,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abbiamo </a:t>
            </a:r>
            <a:r>
              <a:rPr dirty="0" sz="1200">
                <a:latin typeface="Georgia"/>
                <a:cs typeface="Georgia"/>
              </a:rPr>
              <a:t>usato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Google</a:t>
            </a:r>
            <a:r>
              <a:rPr dirty="0" sz="1200" spc="-10" b="1">
                <a:latin typeface="Georgia"/>
                <a:cs typeface="Georgia"/>
              </a:rPr>
              <a:t> </a:t>
            </a:r>
            <a:r>
              <a:rPr dirty="0" sz="1200" b="1">
                <a:latin typeface="Georgia"/>
                <a:cs typeface="Georgia"/>
              </a:rPr>
              <a:t>Analytics</a:t>
            </a:r>
            <a:r>
              <a:rPr dirty="0" sz="1200" spc="-10" b="1">
                <a:latin typeface="Georgia"/>
                <a:cs typeface="Georgia"/>
              </a:rPr>
              <a:t> </a:t>
            </a:r>
            <a:r>
              <a:rPr dirty="0" sz="1200" spc="-20" b="1">
                <a:latin typeface="Georgia"/>
                <a:cs typeface="Georgia"/>
              </a:rPr>
              <a:t>for</a:t>
            </a:r>
            <a:r>
              <a:rPr dirty="0" sz="1200" spc="-10" b="1">
                <a:latin typeface="Georgia"/>
                <a:cs typeface="Georgia"/>
              </a:rPr>
              <a:t> </a:t>
            </a:r>
            <a:r>
              <a:rPr dirty="0" sz="1200" spc="-35" b="1">
                <a:latin typeface="Georgia"/>
                <a:cs typeface="Georgia"/>
              </a:rPr>
              <a:t>Firebase</a:t>
            </a:r>
            <a:r>
              <a:rPr dirty="0" sz="1200" spc="-35">
                <a:latin typeface="Georgia"/>
                <a:cs typeface="Georgia"/>
              </a:rPr>
              <a:t>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uno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strumento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-3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analisi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offerto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da </a:t>
            </a:r>
            <a:r>
              <a:rPr dirty="0" sz="1200" spc="-10">
                <a:latin typeface="Georgia"/>
                <a:cs typeface="Georgia"/>
              </a:rPr>
              <a:t>Google,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integrato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nella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piattaforma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Firebase,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che</a:t>
            </a:r>
            <a:r>
              <a:rPr dirty="0" sz="1200" spc="-3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consente</a:t>
            </a:r>
            <a:r>
              <a:rPr dirty="0" sz="1200" spc="-2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agli</a:t>
            </a:r>
            <a:r>
              <a:rPr dirty="0" sz="1200" spc="-25">
                <a:latin typeface="Georgia"/>
                <a:cs typeface="Georgia"/>
              </a:rPr>
              <a:t> sviluppatori di </a:t>
            </a:r>
            <a:r>
              <a:rPr dirty="0" sz="1200" spc="-35">
                <a:latin typeface="Georgia"/>
                <a:cs typeface="Georgia"/>
              </a:rPr>
              <a:t>applicazioni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mobile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monitorare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analizzare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45">
                <a:latin typeface="Georgia"/>
                <a:cs typeface="Georgia"/>
              </a:rPr>
              <a:t>comportamento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degli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</a:t>
            </a:r>
            <a:endParaRPr sz="1200">
              <a:latin typeface="Georgia"/>
              <a:cs typeface="Georgia"/>
            </a:endParaRPr>
          </a:p>
          <a:p>
            <a:pPr algn="just" marL="1056640">
              <a:lnSpc>
                <a:spcPct val="100000"/>
              </a:lnSpc>
              <a:spcBef>
                <a:spcPts val="25"/>
              </a:spcBef>
            </a:pPr>
            <a:r>
              <a:rPr dirty="0" sz="1200" spc="-25">
                <a:latin typeface="Georgia"/>
                <a:cs typeface="Georgia"/>
              </a:rPr>
              <a:t>all’interno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delle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loro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applicazioni.</a:t>
            </a:r>
            <a:endParaRPr sz="1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200">
              <a:latin typeface="Georgia"/>
              <a:cs typeface="Georgia"/>
            </a:endParaRPr>
          </a:p>
          <a:p>
            <a:pPr algn="ctr" marL="12065" marR="5080" indent="1905">
              <a:lnSpc>
                <a:spcPct val="100000"/>
              </a:lnSpc>
            </a:pPr>
            <a:r>
              <a:rPr dirty="0" sz="1200" spc="-20">
                <a:latin typeface="Georgia"/>
                <a:cs typeface="Georgia"/>
              </a:rPr>
              <a:t>Nello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specifico,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abbiamo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riportato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una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panoramica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0">
                <a:latin typeface="Georgia"/>
                <a:cs typeface="Georgia"/>
              </a:rPr>
              <a:t>degli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utenti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che</a:t>
            </a:r>
            <a:r>
              <a:rPr dirty="0" sz="1200" spc="1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hanno</a:t>
            </a:r>
            <a:r>
              <a:rPr dirty="0" sz="1200" spc="1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usato </a:t>
            </a:r>
            <a:r>
              <a:rPr dirty="0" sz="1200" spc="-20">
                <a:latin typeface="Georgia"/>
                <a:cs typeface="Georgia"/>
              </a:rPr>
              <a:t>l’applicativo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negli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ultimi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80">
                <a:latin typeface="Georgia"/>
                <a:cs typeface="Georgia"/>
              </a:rPr>
              <a:t>30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0">
                <a:latin typeface="Georgia"/>
                <a:cs typeface="Georgia"/>
              </a:rPr>
              <a:t>minuti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(dal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report),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40">
                <a:latin typeface="Georgia"/>
                <a:cs typeface="Georgia"/>
              </a:rPr>
              <a:t>specificando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il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tipo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di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35">
                <a:latin typeface="Georgia"/>
                <a:cs typeface="Georgia"/>
              </a:rPr>
              <a:t>evento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e</a:t>
            </a:r>
            <a:r>
              <a:rPr dirty="0" sz="1200" spc="20">
                <a:latin typeface="Georgia"/>
                <a:cs typeface="Georgia"/>
              </a:rPr>
              <a:t> </a:t>
            </a:r>
            <a:r>
              <a:rPr dirty="0" sz="1200" spc="-25">
                <a:latin typeface="Georgia"/>
                <a:cs typeface="Georgia"/>
              </a:rPr>
              <a:t>le </a:t>
            </a:r>
            <a:r>
              <a:rPr dirty="0" sz="1200">
                <a:latin typeface="Georgia"/>
                <a:cs typeface="Georgia"/>
              </a:rPr>
              <a:t>Activity</a:t>
            </a:r>
            <a:r>
              <a:rPr dirty="0" sz="1200" spc="40">
                <a:latin typeface="Georgia"/>
                <a:cs typeface="Georgia"/>
              </a:rPr>
              <a:t> </a:t>
            </a:r>
            <a:r>
              <a:rPr dirty="0" sz="1200">
                <a:latin typeface="Georgia"/>
                <a:cs typeface="Georgia"/>
              </a:rPr>
              <a:t>più</a:t>
            </a:r>
            <a:r>
              <a:rPr dirty="0" sz="1200" spc="4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visualizzate.</a:t>
            </a:r>
            <a:endParaRPr sz="1200">
              <a:latin typeface="Georgia"/>
              <a:cs typeface="Georgi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4008" y="3754165"/>
            <a:ext cx="5291913" cy="268213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960293" y="6526718"/>
            <a:ext cx="163957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latin typeface="Georgia"/>
                <a:cs typeface="Georgia"/>
              </a:rPr>
              <a:t>Report</a:t>
            </a:r>
            <a:r>
              <a:rPr dirty="0" sz="1200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Google</a:t>
            </a:r>
            <a:r>
              <a:rPr dirty="0" sz="1200" spc="5">
                <a:latin typeface="Georgia"/>
                <a:cs typeface="Georgia"/>
              </a:rPr>
              <a:t> </a:t>
            </a:r>
            <a:r>
              <a:rPr dirty="0" sz="1200" spc="-10">
                <a:latin typeface="Georgia"/>
                <a:cs typeface="Georgia"/>
              </a:rPr>
              <a:t>Analytics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12219" y="8311881"/>
            <a:ext cx="1111885" cy="574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193675">
              <a:lnSpc>
                <a:spcPct val="100000"/>
              </a:lnSpc>
              <a:spcBef>
                <a:spcPts val="95"/>
              </a:spcBef>
            </a:pPr>
            <a:r>
              <a:rPr dirty="0" sz="1200" i="1">
                <a:latin typeface="Times New Roman"/>
                <a:cs typeface="Times New Roman"/>
              </a:rPr>
              <a:t>Loris</a:t>
            </a:r>
            <a:r>
              <a:rPr dirty="0" sz="1200" spc="16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Zannini </a:t>
            </a:r>
            <a:r>
              <a:rPr dirty="0" sz="1200" i="1">
                <a:latin typeface="Times New Roman"/>
                <a:cs typeface="Times New Roman"/>
              </a:rPr>
              <a:t>Mattia</a:t>
            </a:r>
            <a:r>
              <a:rPr dirty="0" sz="1200" spc="25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Marucci </a:t>
            </a:r>
            <a:r>
              <a:rPr dirty="0" sz="1200" i="1">
                <a:latin typeface="Times New Roman"/>
                <a:cs typeface="Times New Roman"/>
              </a:rPr>
              <a:t>Vincenzo</a:t>
            </a:r>
            <a:r>
              <a:rPr dirty="0" sz="1200" spc="290" i="1">
                <a:latin typeface="Times New Roman"/>
                <a:cs typeface="Times New Roman"/>
              </a:rPr>
              <a:t> </a:t>
            </a:r>
            <a:r>
              <a:rPr dirty="0" sz="1200" spc="-10" i="1">
                <a:latin typeface="Times New Roman"/>
                <a:cs typeface="Times New Roman"/>
              </a:rPr>
              <a:t>Meloni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2024-08-27T16:40:01Z</dcterms:created>
  <dcterms:modified xsi:type="dcterms:W3CDTF">2024-08-27T16:40:01Z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2024-08-27T00:00:00Z</vt:filetime>
  </property>
  <property fmtid="{D5CDD505-2E9C-101B-9397-08002B2CF9AE}" pid="3" name="Creator">
    <vt:lpwstr>LaTeX with hyperref</vt:lpwstr>
  </property>
  <property fmtid="{D5CDD505-2E9C-101B-9397-08002B2CF9AE}" pid="4" name="LastSaved">
    <vt:filetime>2024-08-27T00:00:00Z</vt:filetime>
  </property>
  <property fmtid="{D5CDD505-2E9C-101B-9397-08002B2CF9AE}" pid="5" name="PTEX.Fullbanner">
    <vt:lpwstr>This is pdfTeX, Version 3.141592653-2.6-1.40.26 (TeX Live 2024) kpathsea version 6.4.0</vt:lpwstr>
  </property>
  <property fmtid="{D5CDD505-2E9C-101B-9397-08002B2CF9AE}" pid="6" name="Producer">
    <vt:lpwstr>pdfTeX-1.40.26</vt:lpwstr>
  </property>
</Properties>
</file>